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aleway"/>
      <p:regular r:id="rId65"/>
      <p:bold r:id="rId66"/>
      <p:italic r:id="rId67"/>
      <p:boldItalic r:id="rId68"/>
    </p:embeddedFont>
    <p:embeddedFont>
      <p:font typeface="Roboto"/>
      <p:regular r:id="rId69"/>
      <p:bold r:id="rId70"/>
      <p:italic r:id="rId71"/>
      <p:boldItalic r:id="rId72"/>
    </p:embeddedFont>
    <p:embeddedFont>
      <p:font typeface="Nunito"/>
      <p:regular r:id="rId73"/>
      <p:bold r:id="rId74"/>
      <p:italic r:id="rId75"/>
      <p:boldItalic r:id="rId76"/>
    </p:embeddedFont>
    <p:embeddedFont>
      <p:font typeface="Lato"/>
      <p:regular r:id="rId77"/>
      <p:bold r:id="rId78"/>
      <p:italic r:id="rId79"/>
      <p:boldItalic r:id="rId80"/>
    </p:embeddedFont>
    <p:embeddedFont>
      <p:font typeface="Montserrat"/>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5" roundtripDataSignature="AMtx7mg/thluAaShodOG5oHT5lof/DyV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212B4A-C057-44CE-A080-FB1107F7A046}">
  <a:tblStyle styleId="{A0212B4A-C057-44CE-A080-FB1107F7A04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boldItalic.fntdata"/><Relationship Id="rId83" Type="http://schemas.openxmlformats.org/officeDocument/2006/relationships/font" Target="fonts/Montserrat-italic.fntdata"/><Relationship Id="rId42" Type="http://schemas.openxmlformats.org/officeDocument/2006/relationships/slide" Target="slides/slide36.xml"/><Relationship Id="rId41" Type="http://schemas.openxmlformats.org/officeDocument/2006/relationships/slide" Target="slides/slide35.xml"/><Relationship Id="rId85" Type="http://customschemas.google.com/relationships/presentationmetadata" Target="meta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boldItalic.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Nunito-italic.fntdata"/><Relationship Id="rId30" Type="http://schemas.openxmlformats.org/officeDocument/2006/relationships/slide" Target="slides/slide24.xml"/><Relationship Id="rId74" Type="http://schemas.openxmlformats.org/officeDocument/2006/relationships/font" Target="fonts/Nunito-bold.fntdata"/><Relationship Id="rId33" Type="http://schemas.openxmlformats.org/officeDocument/2006/relationships/slide" Target="slides/slide27.xml"/><Relationship Id="rId77" Type="http://schemas.openxmlformats.org/officeDocument/2006/relationships/font" Target="fonts/Lato-regular.fntdata"/><Relationship Id="rId32" Type="http://schemas.openxmlformats.org/officeDocument/2006/relationships/slide" Target="slides/slide26.xml"/><Relationship Id="rId76" Type="http://schemas.openxmlformats.org/officeDocument/2006/relationships/font" Target="fonts/Nunito-boldItalic.fntdata"/><Relationship Id="rId35" Type="http://schemas.openxmlformats.org/officeDocument/2006/relationships/slide" Target="slides/slide29.xml"/><Relationship Id="rId79" Type="http://schemas.openxmlformats.org/officeDocument/2006/relationships/font" Target="fonts/Lato-italic.fntdata"/><Relationship Id="rId34" Type="http://schemas.openxmlformats.org/officeDocument/2006/relationships/slide" Target="slides/slide28.xml"/><Relationship Id="rId78" Type="http://schemas.openxmlformats.org/officeDocument/2006/relationships/font" Target="fonts/Lato-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bold.fntdata"/><Relationship Id="rId21" Type="http://schemas.openxmlformats.org/officeDocument/2006/relationships/slide" Target="slides/slide15.xml"/><Relationship Id="rId65" Type="http://schemas.openxmlformats.org/officeDocument/2006/relationships/font" Target="fonts/Raleway-regular.fntdata"/><Relationship Id="rId24" Type="http://schemas.openxmlformats.org/officeDocument/2006/relationships/slide" Target="slides/slide18.xml"/><Relationship Id="rId68" Type="http://schemas.openxmlformats.org/officeDocument/2006/relationships/font" Target="fonts/Raleway-boldItalic.fntdata"/><Relationship Id="rId23" Type="http://schemas.openxmlformats.org/officeDocument/2006/relationships/slide" Target="slides/slide17.xml"/><Relationship Id="rId67" Type="http://schemas.openxmlformats.org/officeDocument/2006/relationships/font" Target="fonts/Raleway-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b872249e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3b872249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dd78c379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dd78c3796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dd78c379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dd78c3796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Definición,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Clr>
                <a:schemeClr val="dk1"/>
              </a:buClr>
              <a:buSzPts val="1100"/>
              <a:buAutoNum type="alphaLcParenR"/>
            </a:pPr>
            <a:r>
              <a:rPr lang="es">
                <a:solidFill>
                  <a:schemeClr val="dk1"/>
                </a:solidFill>
              </a:rPr>
              <a:t>Online y offline data augmentation</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dd78c379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dd78c3796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dd78c379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dd78c3796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dd78c379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dd78c3796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dd78c3796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dd78c3796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dd78c3796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dd78c3796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dd78c379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dd78c379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dda64e0e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dda64e0e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5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0"/>
          <p:cNvGrpSpPr/>
          <p:nvPr/>
        </p:nvGrpSpPr>
        <p:grpSpPr>
          <a:xfrm>
            <a:off x="830392" y="1191256"/>
            <a:ext cx="745763" cy="45826"/>
            <a:chOff x="4580561" y="2589004"/>
            <a:chExt cx="1064464" cy="25200"/>
          </a:xfrm>
        </p:grpSpPr>
        <p:sp>
          <p:nvSpPr>
            <p:cNvPr id="12" name="Google Shape;12;p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5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5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59"/>
          <p:cNvGrpSpPr/>
          <p:nvPr/>
        </p:nvGrpSpPr>
        <p:grpSpPr>
          <a:xfrm>
            <a:off x="830392" y="4169130"/>
            <a:ext cx="745763" cy="45826"/>
            <a:chOff x="4580561" y="2589004"/>
            <a:chExt cx="1064464" cy="25200"/>
          </a:xfrm>
        </p:grpSpPr>
        <p:sp>
          <p:nvSpPr>
            <p:cNvPr id="75" name="Google Shape;75;p5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59"/>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59"/>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1"/>
          <p:cNvGrpSpPr/>
          <p:nvPr/>
        </p:nvGrpSpPr>
        <p:grpSpPr>
          <a:xfrm>
            <a:off x="830392" y="1191256"/>
            <a:ext cx="745763" cy="45826"/>
            <a:chOff x="4580561" y="2589004"/>
            <a:chExt cx="1064464" cy="25200"/>
          </a:xfrm>
        </p:grpSpPr>
        <p:sp>
          <p:nvSpPr>
            <p:cNvPr id="20" name="Google Shape;20;p5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5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52"/>
          <p:cNvGrpSpPr/>
          <p:nvPr/>
        </p:nvGrpSpPr>
        <p:grpSpPr>
          <a:xfrm>
            <a:off x="830392" y="1191256"/>
            <a:ext cx="745763" cy="45826"/>
            <a:chOff x="4580561" y="2589004"/>
            <a:chExt cx="1064464" cy="25200"/>
          </a:xfrm>
        </p:grpSpPr>
        <p:sp>
          <p:nvSpPr>
            <p:cNvPr id="27" name="Google Shape;27;p5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5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3"/>
          <p:cNvGrpSpPr/>
          <p:nvPr/>
        </p:nvGrpSpPr>
        <p:grpSpPr>
          <a:xfrm>
            <a:off x="830392" y="1191256"/>
            <a:ext cx="745763" cy="45826"/>
            <a:chOff x="4580561" y="2589004"/>
            <a:chExt cx="1064464" cy="25200"/>
          </a:xfrm>
        </p:grpSpPr>
        <p:sp>
          <p:nvSpPr>
            <p:cNvPr id="34" name="Google Shape;34;p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5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54"/>
          <p:cNvGrpSpPr/>
          <p:nvPr/>
        </p:nvGrpSpPr>
        <p:grpSpPr>
          <a:xfrm>
            <a:off x="830392" y="1191256"/>
            <a:ext cx="745763" cy="45826"/>
            <a:chOff x="4580561" y="2589004"/>
            <a:chExt cx="1064464" cy="25200"/>
          </a:xfrm>
        </p:grpSpPr>
        <p:sp>
          <p:nvSpPr>
            <p:cNvPr id="43" name="Google Shape;43;p5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5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5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55"/>
          <p:cNvGrpSpPr/>
          <p:nvPr/>
        </p:nvGrpSpPr>
        <p:grpSpPr>
          <a:xfrm>
            <a:off x="830392" y="1191256"/>
            <a:ext cx="745763" cy="45826"/>
            <a:chOff x="4580561" y="2589004"/>
            <a:chExt cx="1064464" cy="25200"/>
          </a:xfrm>
        </p:grpSpPr>
        <p:sp>
          <p:nvSpPr>
            <p:cNvPr id="50" name="Google Shape;50;p5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5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56"/>
          <p:cNvGrpSpPr/>
          <p:nvPr/>
        </p:nvGrpSpPr>
        <p:grpSpPr>
          <a:xfrm>
            <a:off x="830392" y="4169130"/>
            <a:ext cx="745763" cy="45826"/>
            <a:chOff x="4580561" y="2589004"/>
            <a:chExt cx="1064464" cy="25200"/>
          </a:xfrm>
        </p:grpSpPr>
        <p:sp>
          <p:nvSpPr>
            <p:cNvPr id="57" name="Google Shape;57;p5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5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57"/>
          <p:cNvGrpSpPr/>
          <p:nvPr/>
        </p:nvGrpSpPr>
        <p:grpSpPr>
          <a:xfrm>
            <a:off x="830392" y="1191256"/>
            <a:ext cx="745763" cy="45826"/>
            <a:chOff x="4580561" y="2589004"/>
            <a:chExt cx="1064464" cy="25200"/>
          </a:xfrm>
        </p:grpSpPr>
        <p:sp>
          <p:nvSpPr>
            <p:cNvPr id="64" name="Google Shape;64;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5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5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5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5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ityscapes-dataset.com/dataset-overview/#features"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ityscapes-dataset.com/dataset-overview/#features"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augan.org/gaugan2/"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vlabs.github.io/instant-ngp/" TargetMode="External"/><Relationship Id="rId4" Type="http://schemas.openxmlformats.org/officeDocument/2006/relationships/image" Target="../media/image4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xinntao/Real-ESRGAN"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jantic/DeOldify" TargetMode="Externa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hyperlink" Target="https://openai.com/dall-e-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tability.ai/blog/stable-diffusion-public-release" TargetMode="External"/><Relationship Id="rId4" Type="http://schemas.openxmlformats.org/officeDocument/2006/relationships/hyperlink" Target="https://github.com/CompVis/stable-diffusion" TargetMode="External"/><Relationship Id="rId5" Type="http://schemas.openxmlformats.org/officeDocument/2006/relationships/hyperlink" Target="https://colab.research.google.com/github/huggingface/notebooks/blob/main/diffusers/stable_diffusion.ipynb" TargetMode="External"/><Relationship Id="rId6"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gif"/><Relationship Id="rId4" Type="http://schemas.openxmlformats.org/officeDocument/2006/relationships/image" Target="../media/image40.gif"/><Relationship Id="rId5" Type="http://schemas.openxmlformats.org/officeDocument/2006/relationships/image" Target="../media/image47.gif"/><Relationship Id="rId6" Type="http://schemas.openxmlformats.org/officeDocument/2006/relationships/hyperlink" Target="https://segment-anything.com/" TargetMode="External"/><Relationship Id="rId7" Type="http://schemas.openxmlformats.org/officeDocument/2006/relationships/hyperlink" Target="https://ai.facebook.com/blog/segment-anything-foundation-model-image-segment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yann.lecun.com/exdb/publis/pdf/lecun-01a.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33.png"/><Relationship Id="rId5"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gif"/><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proceedings.neurips.cc/paper/2012/file/c399862d3b9d6b76c8436e924a68c45b-Paper.pdf"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hyperlink" Target="https://towardsdatascience.com/illustrated-10-cnn-architectures-95d78ace614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arxiv.org/pdf/1409.1556.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towardsdatascience.com/illustrated-10-cnn-architectures-95d78ace614d" TargetMode="Externa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UBA-Posgrado-Inteligencia-Artificial/vision_computadora_II" TargetMode="External"/><Relationship Id="rId4" Type="http://schemas.openxmlformats.org/officeDocument/2006/relationships/hyperlink" Target="https://app.slack.com/client/T018E1Y9BNC/C01D0FT66F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journalofbigdata.springeropen.com/track/pdf/10.1186/s40537-019-0197-0.pdf" TargetMode="Externa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journalofbigdata.springeropen.com/track/pdf/10.1186/s40537-019-0197-0.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hyperlink" Target="https://arxiv.org/pdf/1801.02929.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hyperlink" Target="https://www.nature.com/articles/s41598-019-52737-x"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zeliski.org/Book/" TargetMode="External"/><Relationship Id="rId4" Type="http://schemas.openxmlformats.org/officeDocument/2006/relationships/hyperlink" Target="https://www.deeplearningbook.org/" TargetMode="External"/><Relationship Id="rId5" Type="http://schemas.openxmlformats.org/officeDocument/2006/relationships/hyperlink" Target="http://d2l.ai/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stepup.ai/test_time_data_augmenta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colab.research.google.com/drive/1e0rcAFBi_xDTFXnhgrA9qo2eg2f_XSZW" TargetMode="External"/><Relationship Id="rId4" Type="http://schemas.openxmlformats.org/officeDocument/2006/relationships/hyperlink" Target="https://colab.research.google.com/drive/1BfKZHJCitJ4LBPfABRec-MEoCZuzuIjr"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www.tensorflow.org/tensorboard?hl=es-419" TargetMode="External"/><Relationship Id="rId4" Type="http://schemas.openxmlformats.org/officeDocument/2006/relationships/hyperlink" Target="https://tensorboard.dev/"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colab.research.google.com/drive/1Pv7PZI2WPTLO6jRNbtA5_qaqHyQquDB8"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4.jpg"/><Relationship Id="rId9" Type="http://schemas.openxmlformats.org/officeDocument/2006/relationships/hyperlink" Target="https://www.image-net.org/update-mar-11-2021.php" TargetMode="External"/><Relationship Id="rId5" Type="http://schemas.openxmlformats.org/officeDocument/2006/relationships/image" Target="../media/image1.png"/><Relationship Id="rId6" Type="http://schemas.openxmlformats.org/officeDocument/2006/relationships/hyperlink" Target="http://yann.lecun.com/exdb/mnist/" TargetMode="External"/><Relationship Id="rId7" Type="http://schemas.openxmlformats.org/officeDocument/2006/relationships/hyperlink" Target="https://github.com/zalandoresearch/fashion-mnist" TargetMode="External"/><Relationship Id="rId8" Type="http://schemas.openxmlformats.org/officeDocument/2006/relationships/hyperlink" Target="https://www.cs.toronto.edu/~kriz/cifa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hyperlink" Target="https://storage.googleapis.com/openimages/web/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p1"/>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p1"/>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1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54" name="Google Shape;154;p1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b="0" i="0" sz="1400" u="none" cap="none" strike="noStrike">
              <a:solidFill>
                <a:srgbClr val="000000"/>
              </a:solidFill>
              <a:latin typeface="Lato"/>
              <a:ea typeface="Lato"/>
              <a:cs typeface="Lato"/>
              <a:sym typeface="Lato"/>
            </a:endParaRPr>
          </a:p>
        </p:txBody>
      </p:sp>
      <p:pic>
        <p:nvPicPr>
          <p:cNvPr descr="https://miro.medium.com/max/1280/1*pKKYS17lOwPsreUVTak37g.png" id="155" name="Google Shape;155;p10"/>
          <p:cNvPicPr preferRelativeResize="0"/>
          <p:nvPr/>
        </p:nvPicPr>
        <p:blipFill rotWithShape="1">
          <a:blip r:embed="rId4">
            <a:alphaModFix/>
          </a:blip>
          <a:srcRect b="0" l="0" r="0" t="0"/>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11"/>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62" name="Google Shape;162;p11"/>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b="0" i="0" sz="1400" u="none" cap="none" strike="noStrike">
              <a:solidFill>
                <a:srgbClr val="000000"/>
              </a:solidFill>
              <a:latin typeface="Lato"/>
              <a:ea typeface="Lato"/>
              <a:cs typeface="Lato"/>
              <a:sym typeface="Lato"/>
            </a:endParaRPr>
          </a:p>
        </p:txBody>
      </p:sp>
      <p:pic>
        <p:nvPicPr>
          <p:cNvPr descr="The Confusing Metrics of AP and mAP for Object Detection / Instance  Segmentation | by Yanfeng Liu | Medium" id="163" name="Google Shape;163;p11"/>
          <p:cNvPicPr preferRelativeResize="0"/>
          <p:nvPr/>
        </p:nvPicPr>
        <p:blipFill rotWithShape="1">
          <a:blip r:embed="rId4">
            <a:alphaModFix/>
          </a:blip>
          <a:srcRect b="0" l="0" r="0" t="0"/>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471055" y="585225"/>
            <a:ext cx="854842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descr="Generative adversarial networks: What GANs are and how they&amp;#39;ve evolved |  VentureBeat" id="169" name="Google Shape;169;p12"/>
          <p:cNvPicPr preferRelativeResize="0"/>
          <p:nvPr/>
        </p:nvPicPr>
        <p:blipFill rotWithShape="1">
          <a:blip r:embed="rId3">
            <a:alphaModFix/>
          </a:blip>
          <a:srcRect b="0" l="0" r="0" t="0"/>
          <a:stretch/>
        </p:blipFill>
        <p:spPr>
          <a:xfrm>
            <a:off x="2615872" y="1917179"/>
            <a:ext cx="4198092" cy="2693778"/>
          </a:xfrm>
          <a:prstGeom prst="rect">
            <a:avLst/>
          </a:prstGeom>
          <a:noFill/>
          <a:ln>
            <a:noFill/>
          </a:ln>
        </p:spPr>
      </p:pic>
      <p:sp>
        <p:nvSpPr>
          <p:cNvPr id="170" name="Google Shape;170;p12"/>
          <p:cNvSpPr txBox="1"/>
          <p:nvPr/>
        </p:nvSpPr>
        <p:spPr>
          <a:xfrm>
            <a:off x="410375" y="1200875"/>
            <a:ext cx="8609100" cy="60936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3"/>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76" name="Google Shape;176;p13"/>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GauGAN2</a:t>
            </a:r>
            <a:r>
              <a:rPr b="0" i="0" lang="es" sz="1200" u="none" cap="none" strike="noStrike">
                <a:solidFill>
                  <a:schemeClr val="accent1"/>
                </a:solidFill>
                <a:latin typeface="Montserrat"/>
                <a:ea typeface="Montserrat"/>
                <a:cs typeface="Montserrat"/>
                <a:sym typeface="Montserrat"/>
              </a:rPr>
              <a:t>: Basada en redes generativas adversarias, permite convertir un simple dibujo en una imagen realista. Demo online en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chemeClr val="accent1"/>
                </a:solidFill>
                <a:latin typeface="Montserrat"/>
                <a:ea typeface="Montserrat"/>
                <a:cs typeface="Montserrat"/>
                <a:sym typeface="Montserrat"/>
              </a:rPr>
              <a:t>.</a:t>
            </a:r>
            <a:endParaRPr b="0" i="0" sz="1400" u="none" cap="none" strike="noStrike">
              <a:solidFill>
                <a:srgbClr val="000000"/>
              </a:solidFill>
              <a:latin typeface="Lato"/>
              <a:ea typeface="Lato"/>
              <a:cs typeface="Lato"/>
              <a:sym typeface="Lato"/>
            </a:endParaRPr>
          </a:p>
        </p:txBody>
      </p:sp>
      <p:pic>
        <p:nvPicPr>
          <p:cNvPr id="177" name="Google Shape;177;p13"/>
          <p:cNvPicPr preferRelativeResize="0"/>
          <p:nvPr/>
        </p:nvPicPr>
        <p:blipFill rotWithShape="1">
          <a:blip r:embed="rId4">
            <a:alphaModFix/>
          </a:blip>
          <a:srcRect b="0" l="0" r="0" t="0"/>
          <a:stretch/>
        </p:blipFill>
        <p:spPr>
          <a:xfrm>
            <a:off x="1128225" y="1889600"/>
            <a:ext cx="6329253" cy="30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4"/>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83" name="Google Shape;183;p14"/>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NeRF</a:t>
            </a:r>
            <a:r>
              <a:rPr b="0" i="0" lang="es" sz="1200" u="none" cap="none" strike="noStrike">
                <a:solidFill>
                  <a:schemeClr val="accent1"/>
                </a:solidFill>
                <a:latin typeface="Montserrat"/>
                <a:ea typeface="Montserrat"/>
                <a:cs typeface="Montserrat"/>
                <a:sym typeface="Montserrat"/>
              </a:rPr>
              <a:t>: Permite reconstruir escenas en 3 dimensiones a partir de un par de imágenes 2D y la ubicación en la cámara en dichas imágenes. </a:t>
            </a:r>
            <a:r>
              <a:rPr b="0" i="0" lang="es" sz="1200" u="sng" cap="none" strike="noStrike">
                <a:solidFill>
                  <a:schemeClr val="hlink"/>
                </a:solidFill>
                <a:latin typeface="Montserrat"/>
                <a:ea typeface="Montserrat"/>
                <a:cs typeface="Montserrat"/>
                <a:sym typeface="Montserrat"/>
                <a:hlinkClick r:id="rId3"/>
              </a:rPr>
              <a:t>https://nvlabs.github.io/instant-ngp/</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84" name="Google Shape;184;p14"/>
          <p:cNvPicPr preferRelativeResize="0"/>
          <p:nvPr/>
        </p:nvPicPr>
        <p:blipFill rotWithShape="1">
          <a:blip r:embed="rId4">
            <a:alphaModFix/>
          </a:blip>
          <a:srcRect b="0" l="0" r="0" t="0"/>
          <a:stretch/>
        </p:blipFill>
        <p:spPr>
          <a:xfrm>
            <a:off x="2672500" y="1983175"/>
            <a:ext cx="3419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5"/>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0" name="Google Shape;190;p15"/>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Real ESRGAN</a:t>
            </a:r>
            <a:r>
              <a:rPr b="0" i="0" lang="es" sz="1200" u="none" cap="none" strike="noStrike">
                <a:solidFill>
                  <a:schemeClr val="accent1"/>
                </a:solidFill>
                <a:latin typeface="Montserrat"/>
                <a:ea typeface="Montserrat"/>
                <a:cs typeface="Montserrat"/>
                <a:sym typeface="Montserrat"/>
              </a:rPr>
              <a:t>: Es capaz de aumentar la resolución de imágenes sin afectar la calidad de los detalles. Incluso se puede utilizar como una forma de restaurar imágenes. </a:t>
            </a:r>
            <a:r>
              <a:rPr b="0" i="0" lang="es" sz="1200" u="sng" cap="none" strike="noStrike">
                <a:solidFill>
                  <a:schemeClr val="hlink"/>
                </a:solidFill>
                <a:latin typeface="Montserrat"/>
                <a:ea typeface="Montserrat"/>
                <a:cs typeface="Montserrat"/>
                <a:sym typeface="Montserrat"/>
                <a:hlinkClick r:id="rId3"/>
              </a:rPr>
              <a:t>https://github.com/xinntao/Real-ESRGAN</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1" name="Google Shape;191;p15"/>
          <p:cNvPicPr preferRelativeResize="0"/>
          <p:nvPr/>
        </p:nvPicPr>
        <p:blipFill rotWithShape="1">
          <a:blip r:embed="rId4">
            <a:alphaModFix/>
          </a:blip>
          <a:srcRect b="0" l="0" r="0" t="0"/>
          <a:stretch/>
        </p:blipFill>
        <p:spPr>
          <a:xfrm>
            <a:off x="1333213" y="1863025"/>
            <a:ext cx="6477580" cy="305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7" name="Google Shape;197;p16"/>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DeOldify</a:t>
            </a:r>
            <a:r>
              <a:rPr b="0" i="0" lang="es" sz="1200" u="none" cap="none" strike="noStrike">
                <a:solidFill>
                  <a:schemeClr val="accent1"/>
                </a:solidFill>
                <a:latin typeface="Montserrat"/>
                <a:ea typeface="Montserrat"/>
                <a:cs typeface="Montserrat"/>
                <a:sym typeface="Montserrat"/>
              </a:rPr>
              <a:t>: Realiza el proceso de coloreo de imágenes antiguas o en blanco y negro. </a:t>
            </a:r>
            <a:r>
              <a:rPr b="0" i="0" lang="es" sz="1200" u="sng" cap="none" strike="noStrike">
                <a:solidFill>
                  <a:schemeClr val="hlink"/>
                </a:solidFill>
                <a:latin typeface="Montserrat"/>
                <a:ea typeface="Montserrat"/>
                <a:cs typeface="Montserrat"/>
                <a:sym typeface="Montserrat"/>
                <a:hlinkClick r:id="rId3"/>
              </a:rPr>
              <a:t>https://github.com/jantic/DeOldify</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8" name="Google Shape;198;p16"/>
          <p:cNvPicPr preferRelativeResize="0"/>
          <p:nvPr/>
        </p:nvPicPr>
        <p:blipFill rotWithShape="1">
          <a:blip r:embed="rId4">
            <a:alphaModFix/>
          </a:blip>
          <a:srcRect b="0" l="0" r="0" t="0"/>
          <a:stretch/>
        </p:blipFill>
        <p:spPr>
          <a:xfrm>
            <a:off x="318938" y="1858775"/>
            <a:ext cx="8506113" cy="30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04" name="Google Shape;204;p17"/>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DALL.E 2</a:t>
            </a:r>
            <a:r>
              <a:rPr b="0" i="0" lang="es" sz="1200" u="none" cap="none" strike="noStrike">
                <a:solidFill>
                  <a:schemeClr val="accent1"/>
                </a:solidFill>
                <a:latin typeface="Montserrat"/>
                <a:ea typeface="Montserrat"/>
                <a:cs typeface="Montserrat"/>
                <a:sym typeface="Montserrat"/>
              </a:rPr>
              <a:t>: Puede crear imágenes realistas a partir de una descripción en lenguaje natural.</a:t>
            </a:r>
            <a:endParaRPr b="0" i="0" sz="1400" u="none" cap="none" strike="noStrike">
              <a:solidFill>
                <a:srgbClr val="000000"/>
              </a:solidFill>
              <a:latin typeface="Lato"/>
              <a:ea typeface="Lato"/>
              <a:cs typeface="Lato"/>
              <a:sym typeface="Lato"/>
            </a:endParaRPr>
          </a:p>
        </p:txBody>
      </p:sp>
      <p:pic>
        <p:nvPicPr>
          <p:cNvPr id="205" name="Google Shape;205;p17"/>
          <p:cNvPicPr preferRelativeResize="0"/>
          <p:nvPr/>
        </p:nvPicPr>
        <p:blipFill rotWithShape="1">
          <a:blip r:embed="rId3">
            <a:alphaModFix/>
          </a:blip>
          <a:srcRect b="0" l="0" r="0" t="0"/>
          <a:stretch/>
        </p:blipFill>
        <p:spPr>
          <a:xfrm>
            <a:off x="5000000" y="1709975"/>
            <a:ext cx="3259369" cy="3268524"/>
          </a:xfrm>
          <a:prstGeom prst="rect">
            <a:avLst/>
          </a:prstGeom>
          <a:noFill/>
          <a:ln>
            <a:noFill/>
          </a:ln>
        </p:spPr>
      </p:pic>
      <p:sp>
        <p:nvSpPr>
          <p:cNvPr id="206" name="Google Shape;206;p17"/>
          <p:cNvSpPr txBox="1"/>
          <p:nvPr/>
        </p:nvSpPr>
        <p:spPr>
          <a:xfrm>
            <a:off x="153550" y="1825425"/>
            <a:ext cx="45492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living room with two white armchairs and a painting of the collosseum. the painting is mounted above a modern fireplace”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https://openai.com/dall-e-2/</a:t>
            </a:r>
            <a:endParaRPr b="0" i="0" sz="1200" u="none" cap="none" strike="noStrike">
              <a:solidFill>
                <a:srgbClr val="1C3678"/>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12" name="Google Shape;212;p18"/>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Stable Diffusion</a:t>
            </a:r>
            <a:r>
              <a:rPr b="0" i="0" lang="es" sz="1200" u="none" cap="none" strike="noStrike">
                <a:solidFill>
                  <a:schemeClr val="accent1"/>
                </a:solidFill>
                <a:latin typeface="Montserrat"/>
                <a:ea typeface="Montserrat"/>
                <a:cs typeface="Montserrat"/>
                <a:sym typeface="Montserrat"/>
              </a:rPr>
              <a:t> es similar a DALL.E 2 pero desarrollada por un grupo independiente y es de código abierto!</a:t>
            </a:r>
            <a:endParaRPr b="0" i="0" sz="1400" u="none" cap="none" strike="noStrike">
              <a:solidFill>
                <a:srgbClr val="000000"/>
              </a:solidFill>
              <a:latin typeface="Lato"/>
              <a:ea typeface="Lato"/>
              <a:cs typeface="Lato"/>
              <a:sym typeface="Lato"/>
            </a:endParaRPr>
          </a:p>
        </p:txBody>
      </p:sp>
      <p:sp>
        <p:nvSpPr>
          <p:cNvPr id="213" name="Google Shape;213;p18"/>
          <p:cNvSpPr txBox="1"/>
          <p:nvPr/>
        </p:nvSpPr>
        <p:spPr>
          <a:xfrm>
            <a:off x="153550" y="1825425"/>
            <a:ext cx="45492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photograph of an astronaut riding a horse”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3"/>
              </a:rPr>
              <a:t>https://stability.ai/blog/stable-diffusion-public-release</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https://github.com/CompVis/stable-diffusion</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5"/>
              </a:rPr>
              <a:t>https://colab.research.google.com/github/huggingface/notebooks/blob/main/diffusers/stable_diffusion.ipynb</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p:txBody>
      </p:sp>
      <p:pic>
        <p:nvPicPr>
          <p:cNvPr id="214" name="Google Shape;214;p18"/>
          <p:cNvPicPr preferRelativeResize="0"/>
          <p:nvPr/>
        </p:nvPicPr>
        <p:blipFill rotWithShape="1">
          <a:blip r:embed="rId6">
            <a:alphaModFix/>
          </a:blip>
          <a:srcRect b="0" l="0" r="0" t="0"/>
          <a:stretch/>
        </p:blipFill>
        <p:spPr>
          <a:xfrm>
            <a:off x="5050300" y="1615550"/>
            <a:ext cx="3268525" cy="326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3b872249e5_0_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20" name="Google Shape;220;g23b872249e5_0_0"/>
          <p:cNvSpPr txBox="1"/>
          <p:nvPr/>
        </p:nvSpPr>
        <p:spPr>
          <a:xfrm>
            <a:off x="225650" y="1350050"/>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accent1"/>
                </a:solidFill>
                <a:latin typeface="Montserrat"/>
                <a:ea typeface="Montserrat"/>
                <a:cs typeface="Montserrat"/>
                <a:sym typeface="Montserrat"/>
              </a:rPr>
              <a:t>SAM (Segment Anything Model)</a:t>
            </a:r>
            <a:r>
              <a:rPr lang="es" sz="1200">
                <a:solidFill>
                  <a:schemeClr val="accent1"/>
                </a:solidFill>
                <a:latin typeface="Montserrat"/>
                <a:ea typeface="Montserrat"/>
                <a:cs typeface="Montserrat"/>
                <a:sym typeface="Montserrat"/>
              </a:rPr>
              <a:t> es un modelo desarrollado por Meta es un foundation model para </a:t>
            </a:r>
            <a:r>
              <a:rPr lang="es" sz="1200">
                <a:solidFill>
                  <a:schemeClr val="accent1"/>
                </a:solidFill>
                <a:latin typeface="Montserrat"/>
                <a:ea typeface="Montserrat"/>
                <a:cs typeface="Montserrat"/>
                <a:sym typeface="Montserrat"/>
              </a:rPr>
              <a:t>segmentación</a:t>
            </a:r>
            <a:r>
              <a:rPr lang="es" sz="1200">
                <a:solidFill>
                  <a:schemeClr val="accent1"/>
                </a:solidFill>
                <a:latin typeface="Montserrat"/>
                <a:ea typeface="Montserrat"/>
                <a:cs typeface="Montserrat"/>
                <a:sym typeface="Montserrat"/>
              </a:rPr>
              <a:t> de </a:t>
            </a:r>
            <a:r>
              <a:rPr lang="es" sz="1200">
                <a:solidFill>
                  <a:schemeClr val="accent1"/>
                </a:solidFill>
                <a:latin typeface="Montserrat"/>
                <a:ea typeface="Montserrat"/>
                <a:cs typeface="Montserrat"/>
                <a:sym typeface="Montserrat"/>
              </a:rPr>
              <a:t>imágenes</a:t>
            </a:r>
            <a:r>
              <a:rPr lang="es" sz="1200">
                <a:solidFill>
                  <a:schemeClr val="accent1"/>
                </a:solidFill>
                <a:latin typeface="Montserrat"/>
                <a:ea typeface="Montserrat"/>
                <a:cs typeface="Montserrat"/>
                <a:sym typeface="Montserrat"/>
              </a:rPr>
              <a:t>.</a:t>
            </a:r>
            <a:endParaRPr i="0" sz="1400" u="none" cap="none" strike="noStrike">
              <a:solidFill>
                <a:srgbClr val="000000"/>
              </a:solidFill>
              <a:latin typeface="Montserrat"/>
              <a:ea typeface="Montserrat"/>
              <a:cs typeface="Montserrat"/>
              <a:sym typeface="Montserrat"/>
            </a:endParaRPr>
          </a:p>
        </p:txBody>
      </p:sp>
      <p:pic>
        <p:nvPicPr>
          <p:cNvPr id="221" name="Google Shape;221;g23b872249e5_0_0"/>
          <p:cNvPicPr preferRelativeResize="0"/>
          <p:nvPr/>
        </p:nvPicPr>
        <p:blipFill>
          <a:blip r:embed="rId3">
            <a:alphaModFix/>
          </a:blip>
          <a:stretch>
            <a:fillRect/>
          </a:stretch>
        </p:blipFill>
        <p:spPr>
          <a:xfrm>
            <a:off x="173700" y="2406675"/>
            <a:ext cx="2859825" cy="2001875"/>
          </a:xfrm>
          <a:prstGeom prst="rect">
            <a:avLst/>
          </a:prstGeom>
          <a:noFill/>
          <a:ln>
            <a:noFill/>
          </a:ln>
        </p:spPr>
      </p:pic>
      <p:pic>
        <p:nvPicPr>
          <p:cNvPr id="222" name="Google Shape;222;g23b872249e5_0_0"/>
          <p:cNvPicPr preferRelativeResize="0"/>
          <p:nvPr/>
        </p:nvPicPr>
        <p:blipFill>
          <a:blip r:embed="rId4">
            <a:alphaModFix/>
          </a:blip>
          <a:stretch>
            <a:fillRect/>
          </a:stretch>
        </p:blipFill>
        <p:spPr>
          <a:xfrm>
            <a:off x="3166700" y="2406667"/>
            <a:ext cx="2859825" cy="2001883"/>
          </a:xfrm>
          <a:prstGeom prst="rect">
            <a:avLst/>
          </a:prstGeom>
          <a:noFill/>
          <a:ln>
            <a:noFill/>
          </a:ln>
        </p:spPr>
      </p:pic>
      <p:pic>
        <p:nvPicPr>
          <p:cNvPr id="223" name="Google Shape;223;g23b872249e5_0_0"/>
          <p:cNvPicPr preferRelativeResize="0"/>
          <p:nvPr/>
        </p:nvPicPr>
        <p:blipFill>
          <a:blip r:embed="rId5">
            <a:alphaModFix/>
          </a:blip>
          <a:stretch>
            <a:fillRect/>
          </a:stretch>
        </p:blipFill>
        <p:spPr>
          <a:xfrm>
            <a:off x="6159725" y="2406675"/>
            <a:ext cx="2859825" cy="2001875"/>
          </a:xfrm>
          <a:prstGeom prst="rect">
            <a:avLst/>
          </a:prstGeom>
          <a:noFill/>
          <a:ln>
            <a:noFill/>
          </a:ln>
        </p:spPr>
      </p:pic>
      <p:sp>
        <p:nvSpPr>
          <p:cNvPr id="224" name="Google Shape;224;g23b872249e5_0_0"/>
          <p:cNvSpPr txBox="1"/>
          <p:nvPr/>
        </p:nvSpPr>
        <p:spPr>
          <a:xfrm>
            <a:off x="122300" y="4713600"/>
            <a:ext cx="860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lang="es">
                <a:latin typeface="Montserrat"/>
                <a:ea typeface="Montserrat"/>
                <a:cs typeface="Montserrat"/>
                <a:sym typeface="Montserrat"/>
              </a:rPr>
              <a:t>Website: </a:t>
            </a:r>
            <a:r>
              <a:rPr lang="es" u="sng">
                <a:solidFill>
                  <a:schemeClr val="hlink"/>
                </a:solidFill>
                <a:latin typeface="Montserrat"/>
                <a:ea typeface="Montserrat"/>
                <a:cs typeface="Montserrat"/>
                <a:sym typeface="Montserrat"/>
                <a:hlinkClick r:id="rId6"/>
              </a:rPr>
              <a:t>https://segment-anything.com/</a:t>
            </a:r>
            <a:r>
              <a:rPr lang="es">
                <a:latin typeface="Montserrat"/>
                <a:ea typeface="Montserrat"/>
                <a:cs typeface="Montserrat"/>
                <a:sym typeface="Montserrat"/>
              </a:rPr>
              <a:t> y blog: </a:t>
            </a:r>
            <a:r>
              <a:rPr lang="es" u="sng">
                <a:solidFill>
                  <a:schemeClr val="hlink"/>
                </a:solidFill>
                <a:latin typeface="Montserrat"/>
                <a:ea typeface="Montserrat"/>
                <a:cs typeface="Montserrat"/>
                <a:sym typeface="Montserrat"/>
                <a:hlinkClick r:id="rId7"/>
              </a:rPr>
              <a:t>link</a:t>
            </a:r>
            <a:r>
              <a:rPr lang="es">
                <a:latin typeface="Montserrat"/>
                <a:ea typeface="Montserrat"/>
                <a:cs typeface="Montserrat"/>
                <a:sym typeface="Montserrat"/>
              </a:rPr>
              <a:t> </a:t>
            </a:r>
            <a:endParaRPr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nvSpPr>
        <p:spPr>
          <a:xfrm>
            <a:off x="288025" y="710425"/>
            <a:ext cx="8511000" cy="43020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Programa de la materia</a:t>
            </a:r>
            <a:endParaRPr b="1" i="0" sz="2000" u="none" cap="none" strike="noStrike">
              <a:solidFill>
                <a:srgbClr val="000000"/>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1:</a:t>
            </a:r>
            <a:r>
              <a:rPr b="0" i="0" lang="es" sz="1300" u="none" cap="none" strike="noStrike">
                <a:solidFill>
                  <a:srgbClr val="000000"/>
                </a:solidFill>
                <a:latin typeface="Montserrat"/>
                <a:ea typeface="Montserrat"/>
                <a:cs typeface="Montserrat"/>
                <a:sym typeface="Montserrat"/>
              </a:rPr>
              <a:t> Introducción a problemas en visión por computadora. Clasificación. Arquitecturas AlexNet Y VGGNet. Data Augmentation.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2:</a:t>
            </a:r>
            <a:r>
              <a:rPr b="0" i="0" lang="es" sz="1300" u="none" cap="none" strike="noStrike">
                <a:solidFill>
                  <a:srgbClr val="000000"/>
                </a:solidFill>
                <a:latin typeface="Montserrat"/>
                <a:ea typeface="Montserrat"/>
                <a:cs typeface="Montserrat"/>
                <a:sym typeface="Montserrat"/>
              </a:rPr>
              <a:t> Residual Networks, Arquitecturas ResNet. Arquitecturas Inception. Transfer Learning. Ejemplo de TP final.</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3</a:t>
            </a:r>
            <a:r>
              <a:rPr b="0" i="0" lang="es" sz="1300" u="none" cap="none" strike="noStrike">
                <a:solidFill>
                  <a:srgbClr val="000000"/>
                </a:solidFill>
                <a:latin typeface="Montserrat"/>
                <a:ea typeface="Montserrat"/>
                <a:cs typeface="Montserrat"/>
                <a:sym typeface="Montserrat"/>
              </a:rPr>
              <a:t>: Localización y detección de objetos. Algoritmo de Sliding Windows. mAP. Métodos de dos etapas: R-CNN, Fast R-CNN, Faster R-CNN. Métodos de una etapa: YOLO, SSD, etc.</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4:</a:t>
            </a:r>
            <a:r>
              <a:rPr b="0" i="0" lang="es" sz="1300" u="none" cap="none" strike="noStrike">
                <a:solidFill>
                  <a:srgbClr val="000000"/>
                </a:solidFill>
                <a:latin typeface="Montserrat"/>
                <a:ea typeface="Montserrat"/>
                <a:cs typeface="Montserrat"/>
                <a:sym typeface="Montserrat"/>
              </a:rPr>
              <a:t> Segmentación de imágenes. Segmentación semántica: U-Net. Segmentación de instancias: Mask R-CNN.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5:</a:t>
            </a:r>
            <a:r>
              <a:rPr b="0" i="0" lang="es" sz="1300" u="none" cap="none" strike="noStrike">
                <a:solidFill>
                  <a:srgbClr val="000000"/>
                </a:solidFill>
                <a:latin typeface="Montserrat"/>
                <a:ea typeface="Montserrat"/>
                <a:cs typeface="Montserrat"/>
                <a:sym typeface="Montserrat"/>
              </a:rPr>
              <a:t> Neural Style Transfer. GradCAM. Redes generativas y aplicaciones.</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6: </a:t>
            </a:r>
            <a:r>
              <a:rPr b="0" i="0" lang="es" sz="1300" u="none" cap="none" strike="noStrike">
                <a:solidFill>
                  <a:srgbClr val="000000"/>
                </a:solidFill>
                <a:latin typeface="Montserrat"/>
                <a:ea typeface="Montserrat"/>
                <a:cs typeface="Montserrat"/>
                <a:sym typeface="Montserrat"/>
              </a:rPr>
              <a:t>Aprendizaje no supervisado. Visual transformers.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7:</a:t>
            </a:r>
            <a:r>
              <a:rPr b="0" i="0" lang="es" sz="1300" u="none" cap="none" strike="noStrike">
                <a:solidFill>
                  <a:srgbClr val="000000"/>
                </a:solidFill>
                <a:latin typeface="Montserrat"/>
                <a:ea typeface="Montserrat"/>
                <a:cs typeface="Montserrat"/>
                <a:sym typeface="Montserrat"/>
              </a:rPr>
              <a:t> Ejemplo de aplicación a cargo de Seyed Pakdaman.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8:</a:t>
            </a:r>
            <a:r>
              <a:rPr b="0" i="0" lang="es" sz="1300" u="none" cap="none" strike="noStrike">
                <a:solidFill>
                  <a:srgbClr val="000000"/>
                </a:solidFill>
                <a:latin typeface="Montserrat"/>
                <a:ea typeface="Montserrat"/>
                <a:cs typeface="Montserrat"/>
                <a:sym typeface="Montserrat"/>
              </a:rPr>
              <a:t> Presentación de trabajos integradores.</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230" name="Google Shape;230;p19"/>
          <p:cNvSpPr txBox="1"/>
          <p:nvPr>
            <p:ph idx="1" type="body"/>
          </p:nvPr>
        </p:nvSpPr>
        <p:spPr>
          <a:xfrm>
            <a:off x="383025" y="1441200"/>
            <a:ext cx="86181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b="1" lang="es" sz="1200">
                <a:latin typeface="Montserrat"/>
                <a:ea typeface="Montserrat"/>
                <a:cs typeface="Montserrat"/>
                <a:sym typeface="Montserrat"/>
              </a:rPr>
              <a:t>RGB </a:t>
            </a:r>
            <a:r>
              <a:rPr lang="es" sz="1200">
                <a:latin typeface="Montserrat"/>
                <a:ea typeface="Montserrat"/>
                <a:cs typeface="Montserrat"/>
                <a:sym typeface="Montserrat"/>
              </a:rPr>
              <a:t>de </a:t>
            </a:r>
            <a:r>
              <a:rPr b="1" lang="es" sz="1200">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1280 x 720 x 3 = </a:t>
            </a:r>
            <a:r>
              <a:rPr b="1" lang="es" sz="1200">
                <a:latin typeface="Montserrat"/>
                <a:ea typeface="Montserrat"/>
                <a:cs typeface="Montserrat"/>
                <a:sym typeface="Montserrat"/>
              </a:rPr>
              <a:t>2.764.800 entradas!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b="1" lang="es" sz="1200">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2.764.800 x 1000 = </a:t>
            </a:r>
            <a:r>
              <a:rPr b="1" lang="es" sz="1200">
                <a:latin typeface="Montserrat"/>
                <a:ea typeface="Montserrat"/>
                <a:cs typeface="Montserrat"/>
                <a:sym typeface="Montserrat"/>
              </a:rPr>
              <a:t>~2.764 millones de parámetros!!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Problemas: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236" name="Google Shape;236;p20"/>
          <p:cNvGrpSpPr/>
          <p:nvPr/>
        </p:nvGrpSpPr>
        <p:grpSpPr>
          <a:xfrm>
            <a:off x="727650" y="2021320"/>
            <a:ext cx="3444007" cy="2470149"/>
            <a:chOff x="442193" y="1626466"/>
            <a:chExt cx="3444007" cy="2470149"/>
          </a:xfrm>
        </p:grpSpPr>
        <p:pic>
          <p:nvPicPr>
            <p:cNvPr descr="https://miro.medium.com/max/875/1*5ciREAL7xdyXcD-cSRP7Jw.png" id="237" name="Google Shape;237;p20"/>
            <p:cNvPicPr preferRelativeResize="0"/>
            <p:nvPr/>
          </p:nvPicPr>
          <p:blipFill rotWithShape="1">
            <a:blip r:embed="rId3">
              <a:alphaModFix/>
            </a:blip>
            <a:srcRect b="0" l="0" r="58927" t="0"/>
            <a:stretch/>
          </p:blipFill>
          <p:spPr>
            <a:xfrm>
              <a:off x="442193" y="1626466"/>
              <a:ext cx="3423225" cy="1171575"/>
            </a:xfrm>
            <a:prstGeom prst="rect">
              <a:avLst/>
            </a:prstGeom>
            <a:noFill/>
            <a:ln>
              <a:noFill/>
            </a:ln>
          </p:spPr>
        </p:pic>
        <p:pic>
          <p:nvPicPr>
            <p:cNvPr descr="https://miro.medium.com/max/875/1*b5jMTAiyVhOIB9hheXhMmA.png" id="238" name="Google Shape;238;p20"/>
            <p:cNvPicPr preferRelativeResize="0"/>
            <p:nvPr/>
          </p:nvPicPr>
          <p:blipFill rotWithShape="1">
            <a:blip r:embed="rId4">
              <a:alphaModFix/>
            </a:blip>
            <a:srcRect b="0" l="0" r="58677" t="0"/>
            <a:stretch/>
          </p:blipFill>
          <p:spPr>
            <a:xfrm>
              <a:off x="442193" y="2905990"/>
              <a:ext cx="3444007" cy="1190625"/>
            </a:xfrm>
            <a:prstGeom prst="rect">
              <a:avLst/>
            </a:prstGeom>
            <a:noFill/>
            <a:ln>
              <a:noFill/>
            </a:ln>
          </p:spPr>
        </p:pic>
      </p:grpSp>
      <p:sp>
        <p:nvSpPr>
          <p:cNvPr id="239" name="Google Shape;239;p20"/>
          <p:cNvSpPr txBox="1"/>
          <p:nvPr/>
        </p:nvSpPr>
        <p:spPr>
          <a:xfrm>
            <a:off x="796636" y="1579418"/>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Invariancia a la traslación</a:t>
            </a:r>
            <a:endParaRPr b="0" i="0" sz="1400" u="none" cap="none" strike="noStrike">
              <a:solidFill>
                <a:srgbClr val="000000"/>
              </a:solidFill>
              <a:latin typeface="Montserrat"/>
              <a:ea typeface="Montserrat"/>
              <a:cs typeface="Montserrat"/>
              <a:sym typeface="Montserrat"/>
            </a:endParaRPr>
          </a:p>
        </p:txBody>
      </p:sp>
      <p:pic>
        <p:nvPicPr>
          <p:cNvPr id="240" name="Google Shape;240;p20"/>
          <p:cNvPicPr preferRelativeResize="0"/>
          <p:nvPr/>
        </p:nvPicPr>
        <p:blipFill rotWithShape="1">
          <a:blip r:embed="rId5">
            <a:alphaModFix/>
          </a:blip>
          <a:srcRect b="0" l="0" r="0" t="0"/>
          <a:stretch/>
        </p:blipFill>
        <p:spPr>
          <a:xfrm>
            <a:off x="4333226" y="1975282"/>
            <a:ext cx="4578495" cy="3034672"/>
          </a:xfrm>
          <a:prstGeom prst="rect">
            <a:avLst/>
          </a:prstGeom>
          <a:noFill/>
          <a:ln>
            <a:noFill/>
          </a:ln>
        </p:spPr>
      </p:pic>
      <p:sp>
        <p:nvSpPr>
          <p:cNvPr id="241" name="Google Shape;241;p20"/>
          <p:cNvSpPr txBox="1"/>
          <p:nvPr/>
        </p:nvSpPr>
        <p:spPr>
          <a:xfrm>
            <a:off x="5119254" y="1667505"/>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Características localizadas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47" name="Google Shape;247;p21"/>
          <p:cNvPicPr preferRelativeResize="0"/>
          <p:nvPr/>
        </p:nvPicPr>
        <p:blipFill rotWithShape="1">
          <a:blip r:embed="rId3">
            <a:alphaModFix/>
          </a:blip>
          <a:srcRect b="0" l="0" r="0" t="0"/>
          <a:stretch/>
        </p:blipFill>
        <p:spPr>
          <a:xfrm>
            <a:off x="152400" y="1282475"/>
            <a:ext cx="8839201" cy="3145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dd78c37966_0_3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53" name="Google Shape;253;g1dd78c37966_0_31"/>
          <p:cNvPicPr preferRelativeResize="0"/>
          <p:nvPr/>
        </p:nvPicPr>
        <p:blipFill rotWithShape="1">
          <a:blip r:embed="rId3">
            <a:alphaModFix/>
          </a:blip>
          <a:srcRect b="0" l="0" r="0" t="0"/>
          <a:stretch/>
        </p:blipFill>
        <p:spPr>
          <a:xfrm>
            <a:off x="1034538" y="1329925"/>
            <a:ext cx="7074915" cy="370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59" name="Google Shape;259;p22"/>
          <p:cNvSpPr txBox="1"/>
          <p:nvPr>
            <p:ph idx="1" type="body"/>
          </p:nvPr>
        </p:nvSpPr>
        <p:spPr>
          <a:xfrm>
            <a:off x="729450" y="1280475"/>
            <a:ext cx="7688700" cy="30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60" name="Google Shape;260;p22"/>
          <p:cNvSpPr txBox="1"/>
          <p:nvPr/>
        </p:nvSpPr>
        <p:spPr>
          <a:xfrm>
            <a:off x="273350" y="4668725"/>
            <a:ext cx="834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Paper: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g1dd78c37966_0_25"/>
          <p:cNvPicPr preferRelativeResize="0"/>
          <p:nvPr/>
        </p:nvPicPr>
        <p:blipFill rotWithShape="1">
          <a:blip r:embed="rId3">
            <a:alphaModFix/>
          </a:blip>
          <a:srcRect b="0" l="0" r="0" t="0"/>
          <a:stretch/>
        </p:blipFill>
        <p:spPr>
          <a:xfrm>
            <a:off x="2005013" y="1295400"/>
            <a:ext cx="5133975" cy="3848100"/>
          </a:xfrm>
          <a:prstGeom prst="rect">
            <a:avLst/>
          </a:prstGeom>
          <a:noFill/>
          <a:ln>
            <a:noFill/>
          </a:ln>
        </p:spPr>
      </p:pic>
      <p:sp>
        <p:nvSpPr>
          <p:cNvPr id="266" name="Google Shape;266;g1dd78c37966_0_25"/>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Redes Convolucionales</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3"/>
          <p:cNvPicPr preferRelativeResize="0"/>
          <p:nvPr/>
        </p:nvPicPr>
        <p:blipFill rotWithShape="1">
          <a:blip r:embed="rId3">
            <a:alphaModFix/>
          </a:blip>
          <a:srcRect b="0" l="0" r="0" t="0"/>
          <a:stretch/>
        </p:blipFill>
        <p:spPr>
          <a:xfrm>
            <a:off x="250413" y="2870850"/>
            <a:ext cx="2381525" cy="1556350"/>
          </a:xfrm>
          <a:prstGeom prst="rect">
            <a:avLst/>
          </a:prstGeom>
          <a:noFill/>
          <a:ln>
            <a:noFill/>
          </a:ln>
        </p:spPr>
      </p:pic>
      <p:pic>
        <p:nvPicPr>
          <p:cNvPr id="272" name="Google Shape;272;p23"/>
          <p:cNvPicPr preferRelativeResize="0"/>
          <p:nvPr/>
        </p:nvPicPr>
        <p:blipFill rotWithShape="1">
          <a:blip r:embed="rId4">
            <a:alphaModFix/>
          </a:blip>
          <a:srcRect b="0" l="0" r="0" t="0"/>
          <a:stretch/>
        </p:blipFill>
        <p:spPr>
          <a:xfrm>
            <a:off x="3178738" y="2888113"/>
            <a:ext cx="2522750" cy="1521825"/>
          </a:xfrm>
          <a:prstGeom prst="rect">
            <a:avLst/>
          </a:prstGeom>
          <a:noFill/>
          <a:ln>
            <a:noFill/>
          </a:ln>
        </p:spPr>
      </p:pic>
      <p:pic>
        <p:nvPicPr>
          <p:cNvPr id="273" name="Google Shape;273;p23"/>
          <p:cNvPicPr preferRelativeResize="0"/>
          <p:nvPr/>
        </p:nvPicPr>
        <p:blipFill rotWithShape="1">
          <a:blip r:embed="rId5">
            <a:alphaModFix/>
          </a:blip>
          <a:srcRect b="0" l="0" r="0" t="0"/>
          <a:stretch/>
        </p:blipFill>
        <p:spPr>
          <a:xfrm>
            <a:off x="6248288" y="2888125"/>
            <a:ext cx="2645298" cy="1521800"/>
          </a:xfrm>
          <a:prstGeom prst="rect">
            <a:avLst/>
          </a:prstGeom>
          <a:noFill/>
          <a:ln>
            <a:noFill/>
          </a:ln>
        </p:spPr>
      </p:pic>
      <p:cxnSp>
        <p:nvCxnSpPr>
          <p:cNvPr id="274" name="Google Shape;274;p23"/>
          <p:cNvCxnSpPr>
            <a:stCxn id="271" idx="3"/>
            <a:endCxn id="272" idx="1"/>
          </p:cNvCxnSpPr>
          <p:nvPr/>
        </p:nvCxnSpPr>
        <p:spPr>
          <a:xfrm>
            <a:off x="2631938" y="3649025"/>
            <a:ext cx="546900" cy="0"/>
          </a:xfrm>
          <a:prstGeom prst="straightConnector1">
            <a:avLst/>
          </a:prstGeom>
          <a:noFill/>
          <a:ln cap="flat" cmpd="sng" w="9525">
            <a:solidFill>
              <a:schemeClr val="dk2"/>
            </a:solidFill>
            <a:prstDash val="solid"/>
            <a:round/>
            <a:headEnd len="sm" w="sm" type="none"/>
            <a:tailEnd len="med" w="med" type="triangle"/>
          </a:ln>
        </p:spPr>
      </p:cxnSp>
      <p:cxnSp>
        <p:nvCxnSpPr>
          <p:cNvPr id="275" name="Google Shape;275;p23"/>
          <p:cNvCxnSpPr>
            <a:stCxn id="272" idx="3"/>
            <a:endCxn id="273" idx="1"/>
          </p:cNvCxnSpPr>
          <p:nvPr/>
        </p:nvCxnSpPr>
        <p:spPr>
          <a:xfrm>
            <a:off x="5701488" y="3649025"/>
            <a:ext cx="546900" cy="0"/>
          </a:xfrm>
          <a:prstGeom prst="straightConnector1">
            <a:avLst/>
          </a:prstGeom>
          <a:noFill/>
          <a:ln cap="flat" cmpd="sng" w="9525">
            <a:solidFill>
              <a:schemeClr val="dk2"/>
            </a:solidFill>
            <a:prstDash val="solid"/>
            <a:round/>
            <a:headEnd len="sm" w="sm" type="none"/>
            <a:tailEnd len="med" w="med" type="triangle"/>
          </a:ln>
        </p:spPr>
      </p:cxnSp>
      <p:sp>
        <p:nvSpPr>
          <p:cNvPr id="276" name="Google Shape;276;p23"/>
          <p:cNvSpPr txBox="1"/>
          <p:nvPr/>
        </p:nvSpPr>
        <p:spPr>
          <a:xfrm>
            <a:off x="250413"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bordes</a:t>
            </a:r>
            <a:endParaRPr b="0" i="0" sz="1400" u="none" cap="none" strike="noStrike">
              <a:solidFill>
                <a:srgbClr val="000000"/>
              </a:solidFill>
              <a:latin typeface="Lato"/>
              <a:ea typeface="Lato"/>
              <a:cs typeface="Lato"/>
              <a:sym typeface="Lato"/>
            </a:endParaRPr>
          </a:p>
        </p:txBody>
      </p:sp>
      <p:sp>
        <p:nvSpPr>
          <p:cNvPr id="277" name="Google Shape;277;p23"/>
          <p:cNvSpPr txBox="1"/>
          <p:nvPr/>
        </p:nvSpPr>
        <p:spPr>
          <a:xfrm>
            <a:off x="3178838"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partes de caras</a:t>
            </a:r>
            <a:endParaRPr b="0" i="0" sz="1400" u="none" cap="none" strike="noStrike">
              <a:solidFill>
                <a:srgbClr val="000000"/>
              </a:solidFill>
              <a:latin typeface="Lato"/>
              <a:ea typeface="Lato"/>
              <a:cs typeface="Lato"/>
              <a:sym typeface="Lato"/>
            </a:endParaRPr>
          </a:p>
        </p:txBody>
      </p:sp>
      <p:sp>
        <p:nvSpPr>
          <p:cNvPr id="278" name="Google Shape;278;p23"/>
          <p:cNvSpPr txBox="1"/>
          <p:nvPr/>
        </p:nvSpPr>
        <p:spPr>
          <a:xfrm>
            <a:off x="6449488" y="15426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caras enteras</a:t>
            </a:r>
            <a:endParaRPr b="0" i="0" sz="1400" u="none" cap="none" strike="noStrike">
              <a:solidFill>
                <a:srgbClr val="000000"/>
              </a:solidFill>
              <a:latin typeface="Lato"/>
              <a:ea typeface="Lato"/>
              <a:cs typeface="Lato"/>
              <a:sym typeface="Lato"/>
            </a:endParaRPr>
          </a:p>
        </p:txBody>
      </p:sp>
      <p:sp>
        <p:nvSpPr>
          <p:cNvPr id="279" name="Google Shape;279;p23"/>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convolucional</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pic>
        <p:nvPicPr>
          <p:cNvPr id="285" name="Google Shape;285;p24"/>
          <p:cNvPicPr preferRelativeResize="0"/>
          <p:nvPr/>
        </p:nvPicPr>
        <p:blipFill rotWithShape="1">
          <a:blip r:embed="rId3">
            <a:alphaModFix/>
          </a:blip>
          <a:srcRect b="0" l="0" r="0" t="0"/>
          <a:stretch/>
        </p:blipFill>
        <p:spPr>
          <a:xfrm>
            <a:off x="4228575" y="562400"/>
            <a:ext cx="4850124" cy="4018701"/>
          </a:xfrm>
          <a:prstGeom prst="rect">
            <a:avLst/>
          </a:prstGeom>
          <a:noFill/>
          <a:ln>
            <a:noFill/>
          </a:ln>
        </p:spPr>
      </p:pic>
      <p:sp>
        <p:nvSpPr>
          <p:cNvPr id="286" name="Google Shape;286;p24"/>
          <p:cNvSpPr txBox="1"/>
          <p:nvPr/>
        </p:nvSpPr>
        <p:spPr>
          <a:xfrm>
            <a:off x="168267" y="1251000"/>
            <a:ext cx="3953233" cy="3948004"/>
          </a:xfrm>
          <a:prstGeom prst="rect">
            <a:avLst/>
          </a:prstGeom>
          <a:blipFill rotWithShape="1">
            <a:blip r:embed="rId4">
              <a:alphaModFix/>
            </a:blip>
            <a:stretch>
              <a:fillRect b="-147" l="-149"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nvSpPr>
        <p:spPr>
          <a:xfrm>
            <a:off x="312206" y="1350814"/>
            <a:ext cx="43914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un volumen de entrada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una capa de pooling con tamaño de filtro </a:t>
            </a:r>
            <a:r>
              <a:rPr b="1" i="1"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y stride </a:t>
            </a:r>
            <a:r>
              <a:rPr b="1" i="1" lang="es" sz="1400" u="none" cap="none" strike="noStrike">
                <a:solidFill>
                  <a:srgbClr val="000000"/>
                </a:solidFill>
                <a:latin typeface="Cambria"/>
                <a:ea typeface="Cambria"/>
                <a:cs typeface="Cambria"/>
                <a:sym typeface="Cambria"/>
              </a:rPr>
              <a:t>s</a:t>
            </a:r>
            <a:r>
              <a:rPr b="0" i="0" lang="es" sz="1400" u="none" cap="none" strike="noStrike">
                <a:solidFill>
                  <a:srgbClr val="000000"/>
                </a:solidFill>
                <a:latin typeface="Montserrat"/>
                <a:ea typeface="Montserrat"/>
                <a:cs typeface="Montserrat"/>
                <a:sym typeface="Montserrat"/>
              </a:rPr>
              <a:t>. Las dimensiones de la salida serán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292" name="Google Shape;292;p25"/>
          <p:cNvPicPr preferRelativeResize="0"/>
          <p:nvPr/>
        </p:nvPicPr>
        <p:blipFill rotWithShape="1">
          <a:blip r:embed="rId3">
            <a:alphaModFix/>
          </a:blip>
          <a:srcRect b="0" l="0" r="0" t="0"/>
          <a:stretch/>
        </p:blipFill>
        <p:spPr>
          <a:xfrm>
            <a:off x="4875796" y="1446525"/>
            <a:ext cx="4094075" cy="2898050"/>
          </a:xfrm>
          <a:prstGeom prst="rect">
            <a:avLst/>
          </a:prstGeom>
          <a:noFill/>
          <a:ln>
            <a:noFill/>
          </a:ln>
        </p:spPr>
      </p:pic>
      <p:sp>
        <p:nvSpPr>
          <p:cNvPr id="293" name="Google Shape;293;p25"/>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Pooling</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sp>
        <p:nvSpPr>
          <p:cNvPr id="294" name="Google Shape;294;p25"/>
          <p:cNvSpPr txBox="1"/>
          <p:nvPr/>
        </p:nvSpPr>
        <p:spPr>
          <a:xfrm>
            <a:off x="1634740" y="1615990"/>
            <a:ext cx="1746300" cy="307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5" name="Google Shape;295;p25"/>
          <p:cNvSpPr txBox="1"/>
          <p:nvPr/>
        </p:nvSpPr>
        <p:spPr>
          <a:xfrm>
            <a:off x="799396" y="2647898"/>
            <a:ext cx="3417000" cy="571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6" name="Google Shape;296;p25"/>
          <p:cNvSpPr txBox="1"/>
          <p:nvPr/>
        </p:nvSpPr>
        <p:spPr>
          <a:xfrm>
            <a:off x="349950" y="3294750"/>
            <a:ext cx="43446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Las capas de pooling no aportan parámetros entrenables ni modifican la cantidad de canales del volumen de entrada.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de imágenes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02" name="Google Shape;302;p26"/>
          <p:cNvSpPr txBox="1"/>
          <p:nvPr>
            <p:ph idx="1" type="body"/>
          </p:nvPr>
        </p:nvSpPr>
        <p:spPr>
          <a:xfrm>
            <a:off x="273450" y="1243550"/>
            <a:ext cx="8568300" cy="39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El esquema de las redes para clasificación y, en general, para procesamiento de imágenes, consta de una primera etapa con capas convolucionales y de pooling para la extracción de características, seguida de capas densas para la clasificación final.</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pic>
        <p:nvPicPr>
          <p:cNvPr id="303" name="Google Shape;303;p26"/>
          <p:cNvPicPr preferRelativeResize="0"/>
          <p:nvPr/>
        </p:nvPicPr>
        <p:blipFill rotWithShape="1">
          <a:blip r:embed="rId3">
            <a:alphaModFix/>
          </a:blip>
          <a:srcRect b="0" l="0" r="0" t="0"/>
          <a:stretch/>
        </p:blipFill>
        <p:spPr>
          <a:xfrm>
            <a:off x="1848513" y="2177375"/>
            <a:ext cx="5418176" cy="2900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nvSpPr>
        <p:spPr>
          <a:xfrm>
            <a:off x="776100" y="1255925"/>
            <a:ext cx="7434000" cy="349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Dinámica de las clases</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teórico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Descanso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práctico</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Requisitos para la aprobación</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Trabajo práctico integrador</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puede hacer en grupos de hasta 2 personas.</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presenta en la última clase.</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AlexNet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09" name="Google Shape;309;p27"/>
          <p:cNvSpPr txBox="1"/>
          <p:nvPr>
            <p:ph idx="1" type="body"/>
          </p:nvPr>
        </p:nvSpPr>
        <p:spPr>
          <a:xfrm>
            <a:off x="597425" y="1243550"/>
            <a:ext cx="8049000" cy="39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 sz="1500">
                <a:latin typeface="Montserrat"/>
                <a:ea typeface="Montserrat"/>
                <a:cs typeface="Montserrat"/>
                <a:sym typeface="Montserrat"/>
              </a:rPr>
              <a:t>En 2012 causó un gran impacto por obtener un puntaje significativamente mayor que el segundo puesto en ImageNet Large-Scale Visual Recognition Challenge (ILSVRC), basando su modelo en capas convolucionales y de pooling. A partir de ese momento todos los ganadores comenzaron a ser redes convolucionales profundas.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s" sz="1000">
                <a:latin typeface="Montserrat"/>
                <a:ea typeface="Montserrat"/>
                <a:cs typeface="Montserrat"/>
                <a:sym typeface="Montserrat"/>
              </a:rPr>
              <a:t>Krizhevsky, et al., 2012. ImageNet Classification with Deep Convolutional Neural Networks. </a:t>
            </a:r>
            <a:r>
              <a:rPr lang="es" sz="1000" u="sng">
                <a:solidFill>
                  <a:schemeClr val="hlink"/>
                </a:solidFill>
                <a:latin typeface="Montserrat"/>
                <a:ea typeface="Montserrat"/>
                <a:cs typeface="Montserrat"/>
                <a:sym typeface="Montserrat"/>
                <a:hlinkClick r:id="rId3"/>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310" name="Google Shape;310;p27"/>
          <p:cNvPicPr preferRelativeResize="0"/>
          <p:nvPr/>
        </p:nvPicPr>
        <p:blipFill rotWithShape="1">
          <a:blip r:embed="rId4">
            <a:alphaModFix/>
          </a:blip>
          <a:srcRect b="0" l="0" r="0" t="0"/>
          <a:stretch/>
        </p:blipFill>
        <p:spPr>
          <a:xfrm>
            <a:off x="2323349" y="2526575"/>
            <a:ext cx="4497301" cy="2339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pic>
        <p:nvPicPr>
          <p:cNvPr id="316" name="Google Shape;316;p28"/>
          <p:cNvPicPr preferRelativeResize="0"/>
          <p:nvPr/>
        </p:nvPicPr>
        <p:blipFill rotWithShape="1">
          <a:blip r:embed="rId3">
            <a:alphaModFix/>
          </a:blip>
          <a:srcRect b="0" l="0" r="0" t="0"/>
          <a:stretch/>
        </p:blipFill>
        <p:spPr>
          <a:xfrm>
            <a:off x="152400" y="2016575"/>
            <a:ext cx="8839200" cy="1746626"/>
          </a:xfrm>
          <a:prstGeom prst="rect">
            <a:avLst/>
          </a:prstGeom>
          <a:noFill/>
          <a:ln>
            <a:noFill/>
          </a:ln>
        </p:spPr>
      </p:pic>
      <p:sp>
        <p:nvSpPr>
          <p:cNvPr id="317" name="Google Shape;317;p28"/>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graphicFrame>
        <p:nvGraphicFramePr>
          <p:cNvPr id="323" name="Google Shape;323;p29"/>
          <p:cNvGraphicFramePr/>
          <p:nvPr/>
        </p:nvGraphicFramePr>
        <p:xfrm>
          <a:off x="1021773" y="1455453"/>
          <a:ext cx="3000000" cy="3000000"/>
        </p:xfrm>
        <a:graphic>
          <a:graphicData uri="http://schemas.openxmlformats.org/drawingml/2006/table">
            <a:tbl>
              <a:tblPr bandRow="1" firstRow="1">
                <a:noFill/>
                <a:tableStyleId>{A0212B4A-C057-44CE-A080-FB1107F7A046}</a:tableStyleId>
              </a:tblPr>
              <a:tblGrid>
                <a:gridCol w="1183400"/>
                <a:gridCol w="1183400"/>
                <a:gridCol w="1183400"/>
                <a:gridCol w="1183400"/>
                <a:gridCol w="1183400"/>
                <a:gridCol w="1183400"/>
              </a:tblGrid>
              <a:tr h="243850">
                <a:tc gridSpan="2">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Layers</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Activation Size</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Feature Map</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Stride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Filter Size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Input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227x227x3</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50"/>
                        <a:buFont typeface="Arial"/>
                        <a:buNone/>
                      </a:pPr>
                      <a:r>
                        <a:rPr lang="es" sz="1050" u="none" cap="none" strike="noStrike">
                          <a:latin typeface="Montserrat"/>
                          <a:ea typeface="Montserrat"/>
                          <a:cs typeface="Montserrat"/>
                          <a:sym typeface="Montserrat"/>
                        </a:rPr>
                        <a:t>-</a:t>
                      </a:r>
                      <a:endParaRPr sz="105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55x55x96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11x11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27x27x96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Convolution</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27x27x256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5x5</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6x6x256</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2x2</a:t>
                      </a:r>
                      <a:endParaRPr b="0" i="0" sz="900" u="none" cap="none" strike="noStrike">
                        <a:solidFill>
                          <a:srgbClr val="000000"/>
                        </a:solidFill>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7</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8</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Output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1000</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729450" y="56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Características de AlexNet</a:t>
            </a:r>
            <a:endParaRPr>
              <a:latin typeface="Montserrat"/>
              <a:ea typeface="Montserrat"/>
              <a:cs typeface="Montserrat"/>
              <a:sym typeface="Montserrat"/>
            </a:endParaRPr>
          </a:p>
        </p:txBody>
      </p:sp>
      <p:sp>
        <p:nvSpPr>
          <p:cNvPr id="329" name="Google Shape;329;p30"/>
          <p:cNvSpPr txBox="1"/>
          <p:nvPr>
            <p:ph idx="1" type="body"/>
          </p:nvPr>
        </p:nvSpPr>
        <p:spPr>
          <a:xfrm>
            <a:off x="727650" y="1324300"/>
            <a:ext cx="7688700" cy="3819300"/>
          </a:xfrm>
          <a:prstGeom prst="rect">
            <a:avLst/>
          </a:prstGeom>
          <a:noFill/>
          <a:ln>
            <a:noFill/>
          </a:ln>
        </p:spPr>
        <p:txBody>
          <a:bodyPr anchorCtr="0" anchor="t" bIns="90000" lIns="91425" spcFirstLastPara="1" rIns="91425" wrap="square" tIns="91425">
            <a:noAutofit/>
          </a:bodyPr>
          <a:lstStyle/>
          <a:p>
            <a:pPr indent="0" lvl="0" marL="0" rtl="0" algn="l">
              <a:lnSpc>
                <a:spcPct val="115000"/>
              </a:lnSpc>
              <a:spcBef>
                <a:spcPts val="0"/>
              </a:spcBef>
              <a:spcAft>
                <a:spcPts val="0"/>
              </a:spcAft>
              <a:buSzPts val="1300"/>
              <a:buNone/>
            </a:pPr>
            <a:r>
              <a:rPr lang="es" sz="1600">
                <a:latin typeface="Montserrat"/>
                <a:ea typeface="Montserrat"/>
                <a:cs typeface="Montserrat"/>
                <a:sym typeface="Montserrat"/>
              </a:rPr>
              <a:t>Entre las novedades introducidas en esta arquitectura encontramos: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Activaciones ReLU (Rectified Linear Units)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Uso de múltiples GPUs para entrenar el modelo</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Dropout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Local Response Normalization (no tan usado hoy en día)</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Capas Pool con ventanas superpuestas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Data Augmentation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60 M de parámetros</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VGGNet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35" name="Google Shape;335;p31"/>
          <p:cNvSpPr txBox="1"/>
          <p:nvPr>
            <p:ph idx="1" type="body"/>
          </p:nvPr>
        </p:nvSpPr>
        <p:spPr>
          <a:xfrm>
            <a:off x="597425" y="1243550"/>
            <a:ext cx="8049000" cy="3498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Las redes VGG-16 y VGG-19 fueron presentadas en 2014 obteniendo el primer y segundo puesto en las tareas de localización y clasificación de la competencia ILSVRC, respectivamente. Estas redes, si bien están basadas en muchos de los principios introducidos por AlexNet, cuentan con algunas características destacables: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Utiliza tamaños de filtro de 3x3 a lo largo de toda la red.</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Agrega más capas convolucionales.</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Para reducir la dimensionalidad solo se emplearon capas de Max-Pooling. Todas las convolucionales son con stride igual a 1.</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Entrenamiento con multi escalado de imágenes (Multi-Scale Training).</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138M y 144M de parámetros.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sp>
        <p:nvSpPr>
          <p:cNvPr id="336" name="Google Shape;336;p31"/>
          <p:cNvSpPr txBox="1"/>
          <p:nvPr/>
        </p:nvSpPr>
        <p:spPr>
          <a:xfrm>
            <a:off x="608725" y="4801250"/>
            <a:ext cx="80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300"/>
              <a:buFont typeface="Arial"/>
              <a:buNone/>
            </a:pPr>
            <a:r>
              <a:rPr b="0" i="0" lang="es" sz="1000" u="none" cap="none" strike="noStrike">
                <a:solidFill>
                  <a:schemeClr val="accent1"/>
                </a:solidFill>
                <a:latin typeface="Montserrat"/>
                <a:ea typeface="Montserrat"/>
                <a:cs typeface="Montserrat"/>
                <a:sym typeface="Montserrat"/>
              </a:rPr>
              <a:t>Simonyan, et al., 2015. Very Deep Convolutional Networks for Large-Scale Image Recognition.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2"/>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sp>
        <p:nvSpPr>
          <p:cNvPr id="342" name="Google Shape;342;p32"/>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43" name="Google Shape;343;p32"/>
          <p:cNvPicPr preferRelativeResize="0"/>
          <p:nvPr/>
        </p:nvPicPr>
        <p:blipFill rotWithShape="1">
          <a:blip r:embed="rId4">
            <a:alphaModFix/>
          </a:blip>
          <a:srcRect b="0" l="0" r="0" t="0"/>
          <a:stretch/>
        </p:blipFill>
        <p:spPr>
          <a:xfrm>
            <a:off x="152400" y="2100150"/>
            <a:ext cx="8839200" cy="1654698"/>
          </a:xfrm>
          <a:prstGeom prst="rect">
            <a:avLst/>
          </a:prstGeom>
          <a:noFill/>
          <a:ln>
            <a:noFill/>
          </a:ln>
        </p:spPr>
      </p:pic>
      <p:sp>
        <p:nvSpPr>
          <p:cNvPr id="344" name="Google Shape;344;p32"/>
          <p:cNvSpPr txBox="1"/>
          <p:nvPr/>
        </p:nvSpPr>
        <p:spPr>
          <a:xfrm>
            <a:off x="452850" y="1499775"/>
            <a:ext cx="45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VGG-16</a:t>
            </a:r>
            <a:endParaRPr b="0" i="0" sz="1400" u="none" cap="none" strike="noStrike">
              <a:solidFill>
                <a:srgbClr val="000000"/>
              </a:solidFill>
              <a:latin typeface="Montserrat"/>
              <a:ea typeface="Montserrat"/>
              <a:cs typeface="Montserrat"/>
              <a:sym typeface="Montserrat"/>
            </a:endParaRPr>
          </a:p>
        </p:txBody>
      </p:sp>
      <p:sp>
        <p:nvSpPr>
          <p:cNvPr id="345" name="Google Shape;345;p32"/>
          <p:cNvSpPr txBox="1"/>
          <p:nvPr/>
        </p:nvSpPr>
        <p:spPr>
          <a:xfrm>
            <a:off x="382575" y="3693250"/>
            <a:ext cx="823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 caso de VGG-19, los bloques de 3 capas convolucionales tenían 4 capas, seguidas de un max-pooling.</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graphicFrame>
        <p:nvGraphicFramePr>
          <p:cNvPr id="351" name="Google Shape;351;p33"/>
          <p:cNvGraphicFramePr/>
          <p:nvPr/>
        </p:nvGraphicFramePr>
        <p:xfrm>
          <a:off x="869516" y="1379252"/>
          <a:ext cx="3000000" cy="3000000"/>
        </p:xfrm>
        <a:graphic>
          <a:graphicData uri="http://schemas.openxmlformats.org/drawingml/2006/table">
            <a:tbl>
              <a:tblPr bandRow="1" firstRow="1">
                <a:noFill/>
                <a:tableStyleId>{A0212B4A-C057-44CE-A080-FB1107F7A046}</a:tableStyleId>
              </a:tblPr>
              <a:tblGrid>
                <a:gridCol w="888525"/>
                <a:gridCol w="888525"/>
                <a:gridCol w="888525"/>
                <a:gridCol w="888525"/>
                <a:gridCol w="1145175"/>
                <a:gridCol w="1040700"/>
                <a:gridCol w="763075"/>
                <a:gridCol w="901900"/>
              </a:tblGrid>
              <a:tr h="114300">
                <a:tc gridSpan="4">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Layers</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hMerge="1"/>
                <a:tc hMerge="1"/>
                <a:tc hMerge="1"/>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Activation Size</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Feature Map</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Stride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Filter Size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114300">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VGG-16</a:t>
                      </a:r>
                      <a:endParaRPr sz="1400" u="none" cap="none" strike="noStrike"/>
                    </a:p>
                  </a:txBody>
                  <a:tcPr marT="45725" marB="45725" marR="91450" marL="91450" anchor="ctr">
                    <a:solidFill>
                      <a:srgbClr val="BCBCBC"/>
                    </a:solidFill>
                  </a:tcPr>
                </a:tc>
                <a:tc hMerge="1"/>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VGG-19</a:t>
                      </a:r>
                      <a:endParaRPr sz="1400" u="none" cap="none" strike="noStrike"/>
                    </a:p>
                  </a:txBody>
                  <a:tcPr marT="45725" marB="45725" marR="91450" marL="91450" anchor="ctr">
                    <a:solidFill>
                      <a:srgbClr val="BCBCBC"/>
                    </a:solidFill>
                  </a:tcPr>
                </a:tc>
                <a:tc hMerge="1"/>
                <a:tc vMerge="1"/>
                <a:tc vMerge="1"/>
                <a:tc vMerge="1"/>
                <a:tc vMerge="1"/>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224x224x3</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Montserrat"/>
                          <a:ea typeface="Montserrat"/>
                          <a:cs typeface="Montserrat"/>
                          <a:sym typeface="Montserrat"/>
                        </a:rPr>
                        <a:t>-</a:t>
                      </a:r>
                      <a:endParaRPr sz="100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112x112x64</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112x112x128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66x66x128</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5, 6, 7, 8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33x33x256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8, 9, 10</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9, 10, 11, 12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11, 12, 13</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13, 14, 15, 16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8x8x512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14, 15</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17, 18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4096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19</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1000</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57" name="Google Shape;357;p34"/>
          <p:cNvGraphicFramePr/>
          <p:nvPr/>
        </p:nvGraphicFramePr>
        <p:xfrm>
          <a:off x="1203000" y="2002388"/>
          <a:ext cx="3000000" cy="3000000"/>
        </p:xfrm>
        <a:graphic>
          <a:graphicData uri="http://schemas.openxmlformats.org/drawingml/2006/table">
            <a:tbl>
              <a:tblPr>
                <a:noFill/>
                <a:tableStyleId>{A0212B4A-C057-44CE-A080-FB1107F7A046}</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58" name="Google Shape;358;p34"/>
          <p:cNvGraphicFramePr/>
          <p:nvPr/>
        </p:nvGraphicFramePr>
        <p:xfrm>
          <a:off x="6653525" y="2794813"/>
          <a:ext cx="3000000" cy="3000000"/>
        </p:xfrm>
        <a:graphic>
          <a:graphicData uri="http://schemas.openxmlformats.org/drawingml/2006/table">
            <a:tbl>
              <a:tblPr>
                <a:noFill/>
                <a:tableStyleId>{A0212B4A-C057-44CE-A080-FB1107F7A046}</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59" name="Google Shape;359;p34"/>
          <p:cNvCxnSpPr/>
          <p:nvPr/>
        </p:nvCxnSpPr>
        <p:spPr>
          <a:xfrm flipH="1" rot="10800000">
            <a:off x="3791150" y="2977475"/>
            <a:ext cx="2546100" cy="30900"/>
          </a:xfrm>
          <a:prstGeom prst="straightConnector1">
            <a:avLst/>
          </a:prstGeom>
          <a:noFill/>
          <a:ln cap="flat" cmpd="sng" w="9525">
            <a:solidFill>
              <a:schemeClr val="dk2"/>
            </a:solidFill>
            <a:prstDash val="solid"/>
            <a:round/>
            <a:headEnd len="sm" w="sm" type="none"/>
            <a:tailEnd len="med" w="med" type="triangle"/>
          </a:ln>
        </p:spPr>
      </p:cxnSp>
      <p:sp>
        <p:nvSpPr>
          <p:cNvPr id="360" name="Google Shape;360;p34"/>
          <p:cNvSpPr txBox="1"/>
          <p:nvPr/>
        </p:nvSpPr>
        <p:spPr>
          <a:xfrm>
            <a:off x="4002500" y="3071100"/>
            <a:ext cx="21234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Convolución con filtro de 5x5 + activación no lineal</a:t>
            </a:r>
            <a:endParaRPr b="0" i="0" sz="1400" u="none" cap="none" strike="noStrike">
              <a:solidFill>
                <a:srgbClr val="000000"/>
              </a:solidFill>
              <a:latin typeface="Montserrat"/>
              <a:ea typeface="Montserrat"/>
              <a:cs typeface="Montserrat"/>
              <a:sym typeface="Montserrat"/>
            </a:endParaRPr>
          </a:p>
        </p:txBody>
      </p:sp>
      <p:sp>
        <p:nvSpPr>
          <p:cNvPr id="361" name="Google Shape;361;p34"/>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1 convolución con tamaño de filtro 5x5</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1 función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25 parámetros</a:t>
            </a:r>
            <a:endParaRPr b="0" i="0" sz="1400" u="none" cap="none" strike="noStrike">
              <a:solidFill>
                <a:srgbClr val="000000"/>
              </a:solidFill>
              <a:latin typeface="Montserrat"/>
              <a:ea typeface="Montserrat"/>
              <a:cs typeface="Montserrat"/>
              <a:sym typeface="Montserrat"/>
            </a:endParaRPr>
          </a:p>
        </p:txBody>
      </p:sp>
      <p:sp>
        <p:nvSpPr>
          <p:cNvPr id="362" name="Google Shape;362;p34"/>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68" name="Google Shape;368;p35"/>
          <p:cNvGraphicFramePr/>
          <p:nvPr/>
        </p:nvGraphicFramePr>
        <p:xfrm>
          <a:off x="388700" y="2002388"/>
          <a:ext cx="3000000" cy="3000000"/>
        </p:xfrm>
        <a:graphic>
          <a:graphicData uri="http://schemas.openxmlformats.org/drawingml/2006/table">
            <a:tbl>
              <a:tblPr>
                <a:noFill/>
                <a:tableStyleId>{A0212B4A-C057-44CE-A080-FB1107F7A046}</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69" name="Google Shape;369;p35"/>
          <p:cNvGraphicFramePr/>
          <p:nvPr/>
        </p:nvGraphicFramePr>
        <p:xfrm>
          <a:off x="7886375" y="2794813"/>
          <a:ext cx="3000000" cy="3000000"/>
        </p:xfrm>
        <a:graphic>
          <a:graphicData uri="http://schemas.openxmlformats.org/drawingml/2006/table">
            <a:tbl>
              <a:tblPr>
                <a:noFill/>
                <a:tableStyleId>{A0212B4A-C057-44CE-A080-FB1107F7A046}</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70" name="Google Shape;370;p35"/>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2 convoluciones con tamaño de filtro 3x3 y stride 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2 funciones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18 parámetros</a:t>
            </a:r>
            <a:endParaRPr b="0" i="0" sz="1400" u="none" cap="none" strike="noStrike">
              <a:solidFill>
                <a:srgbClr val="000000"/>
              </a:solidFill>
              <a:latin typeface="Montserrat"/>
              <a:ea typeface="Montserrat"/>
              <a:cs typeface="Montserrat"/>
              <a:sym typeface="Montserrat"/>
            </a:endParaRPr>
          </a:p>
        </p:txBody>
      </p:sp>
      <p:sp>
        <p:nvSpPr>
          <p:cNvPr id="371" name="Google Shape;371;p35"/>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graphicFrame>
        <p:nvGraphicFramePr>
          <p:cNvPr id="372" name="Google Shape;372;p35"/>
          <p:cNvGraphicFramePr/>
          <p:nvPr/>
        </p:nvGraphicFramePr>
        <p:xfrm>
          <a:off x="4606888" y="2398601"/>
          <a:ext cx="3000000" cy="3000000"/>
        </p:xfrm>
        <a:graphic>
          <a:graphicData uri="http://schemas.openxmlformats.org/drawingml/2006/table">
            <a:tbl>
              <a:tblPr>
                <a:noFill/>
                <a:tableStyleId>{A0212B4A-C057-44CE-A080-FB1107F7A046}</a:tableStyleId>
              </a:tblPr>
              <a:tblGrid>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73" name="Google Shape;373;p35"/>
          <p:cNvCxnSpPr/>
          <p:nvPr/>
        </p:nvCxnSpPr>
        <p:spPr>
          <a:xfrm>
            <a:off x="2791325" y="30083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74" name="Google Shape;374;p35"/>
          <p:cNvSpPr txBox="1"/>
          <p:nvPr/>
        </p:nvSpPr>
        <p:spPr>
          <a:xfrm>
            <a:off x="2691800" y="3133525"/>
            <a:ext cx="18801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300" u="none" cap="none" strike="noStrike">
              <a:solidFill>
                <a:srgbClr val="000000"/>
              </a:solidFill>
              <a:latin typeface="Montserrat"/>
              <a:ea typeface="Montserrat"/>
              <a:cs typeface="Montserrat"/>
              <a:sym typeface="Montserrat"/>
            </a:endParaRPr>
          </a:p>
        </p:txBody>
      </p:sp>
      <p:cxnSp>
        <p:nvCxnSpPr>
          <p:cNvPr id="375" name="Google Shape;375;p35"/>
          <p:cNvCxnSpPr/>
          <p:nvPr/>
        </p:nvCxnSpPr>
        <p:spPr>
          <a:xfrm>
            <a:off x="6091225" y="29921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76" name="Google Shape;376;p35"/>
          <p:cNvSpPr txBox="1"/>
          <p:nvPr/>
        </p:nvSpPr>
        <p:spPr>
          <a:xfrm>
            <a:off x="6055450" y="3069450"/>
            <a:ext cx="18309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6"/>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sp>
        <p:nvSpPr>
          <p:cNvPr id="382" name="Google Shape;382;p36"/>
          <p:cNvSpPr txBox="1"/>
          <p:nvPr/>
        </p:nvSpPr>
        <p:spPr>
          <a:xfrm>
            <a:off x="505075" y="1535825"/>
            <a:ext cx="8411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 redes como AlexNet, VGG utiliza capas con tamaños de filtro más pequeños. Dado que utilizar más cantidad de capas con filtros más pequeños permite equiparar el </a:t>
            </a:r>
            <a:r>
              <a:rPr b="1" i="0" lang="es" sz="1400" u="none" cap="none" strike="noStrike">
                <a:solidFill>
                  <a:srgbClr val="000000"/>
                </a:solidFill>
                <a:latin typeface="Montserrat"/>
                <a:ea typeface="Montserrat"/>
                <a:cs typeface="Montserrat"/>
                <a:sym typeface="Montserrat"/>
              </a:rPr>
              <a:t>campo receptivo</a:t>
            </a:r>
            <a:r>
              <a:rPr b="0" i="0" lang="es" sz="1400" u="none" cap="none" strike="noStrike">
                <a:solidFill>
                  <a:srgbClr val="000000"/>
                </a:solidFill>
                <a:latin typeface="Montserrat"/>
                <a:ea typeface="Montserrat"/>
                <a:cs typeface="Montserrat"/>
                <a:sym typeface="Montserrat"/>
              </a:rPr>
              <a:t> (Receptive Field) de filtros mayores, se presentan las siguientes ventajas: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Mayor posibilidad de utilizar no-linealidades, lo cual facilita la detección certera de las features.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cantidad de parámetros necesarios.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Convergencia mas rapida.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probabilidad de sobreentrenamiento.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utilizar redes con cada vez más capas no siempre es lo mejor y trae problemas asociados...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727650" y="1327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4"/>
          <p:cNvSpPr txBox="1"/>
          <p:nvPr>
            <p:ph idx="1" type="body"/>
          </p:nvPr>
        </p:nvSpPr>
        <p:spPr>
          <a:xfrm>
            <a:off x="727650" y="2028025"/>
            <a:ext cx="7688700" cy="2261100"/>
          </a:xfrm>
          <a:prstGeom prst="rect">
            <a:avLst/>
          </a:prstGeom>
          <a:noFill/>
          <a:ln>
            <a:noFill/>
          </a:ln>
        </p:spPr>
        <p:txBody>
          <a:bodyPr anchorCtr="0" anchor="t" bIns="91425" lIns="91425" spcFirstLastPara="1" rIns="91425" wrap="square" tIns="126000">
            <a:noAutofit/>
          </a:bodyPr>
          <a:lstStyle/>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PyTorch, Numpy, Pandas, Matplotlib</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Anaconda (para trabajo local)</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 (</a:t>
            </a:r>
            <a:r>
              <a:rPr lang="es" sz="1600" u="sng">
                <a:solidFill>
                  <a:schemeClr val="hlink"/>
                </a:solidFill>
                <a:latin typeface="Montserrat"/>
                <a:ea typeface="Montserrat"/>
                <a:cs typeface="Montserrat"/>
                <a:sym typeface="Montserrat"/>
                <a:hlinkClick r:id="rId3"/>
              </a:rPr>
              <a:t>Link</a:t>
            </a:r>
            <a:r>
              <a:rPr lang="es" sz="1600">
                <a:latin typeface="Montserrat"/>
                <a:ea typeface="Montserrat"/>
                <a:cs typeface="Montserrat"/>
                <a:sym typeface="Montserrat"/>
              </a:rPr>
              <a: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Slack: Canal </a:t>
            </a:r>
            <a:r>
              <a:rPr lang="es" sz="1600" u="sng">
                <a:solidFill>
                  <a:schemeClr val="hlink"/>
                </a:solidFill>
                <a:latin typeface="Montserrat"/>
                <a:ea typeface="Montserrat"/>
                <a:cs typeface="Montserrat"/>
                <a:sym typeface="Montserrat"/>
                <a:hlinkClick r:id="rId4"/>
              </a:rPr>
              <a:t>#vpc2</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7"/>
          <p:cNvSpPr txBox="1"/>
          <p:nvPr>
            <p:ph idx="1" type="body"/>
          </p:nvPr>
        </p:nvSpPr>
        <p:spPr>
          <a:xfrm>
            <a:off x="727650" y="1288200"/>
            <a:ext cx="8160900" cy="140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Consiste en generar “nuevos” ejemplos de datos de entrenamiento, para darle más variabilidad a nuestro conjunto de datos. Los nuevos datos pueden generarse a partir de los ya existentes, mediante distintos tipos de transformaciones, o pueden sintetizarse para crear ejemplos completamente nuevos.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388" name="Google Shape;388;p37"/>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389" name="Google Shape;389;p37"/>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90" name="Google Shape;390;p37"/>
          <p:cNvPicPr preferRelativeResize="0"/>
          <p:nvPr/>
        </p:nvPicPr>
        <p:blipFill rotWithShape="1">
          <a:blip r:embed="rId4">
            <a:alphaModFix/>
          </a:blip>
          <a:srcRect b="0" l="0" r="0" t="0"/>
          <a:stretch/>
        </p:blipFill>
        <p:spPr>
          <a:xfrm>
            <a:off x="5026200" y="2629900"/>
            <a:ext cx="3323275" cy="2295025"/>
          </a:xfrm>
          <a:prstGeom prst="rect">
            <a:avLst/>
          </a:prstGeom>
          <a:noFill/>
          <a:ln>
            <a:noFill/>
          </a:ln>
        </p:spPr>
      </p:pic>
      <p:sp>
        <p:nvSpPr>
          <p:cNvPr id="391" name="Google Shape;391;p37"/>
          <p:cNvSpPr txBox="1"/>
          <p:nvPr/>
        </p:nvSpPr>
        <p:spPr>
          <a:xfrm>
            <a:off x="768100" y="2783575"/>
            <a:ext cx="3678000" cy="1603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es" sz="1700" u="none" cap="none" strike="noStrike">
                <a:solidFill>
                  <a:schemeClr val="accent1"/>
                </a:solidFill>
                <a:latin typeface="Montserrat"/>
                <a:ea typeface="Montserrat"/>
                <a:cs typeface="Montserrat"/>
                <a:sym typeface="Montserrat"/>
              </a:rPr>
              <a:t>No es una herramienta exclusiva de computer vision, se puede aplicar en otros dominios!</a:t>
            </a:r>
            <a:endParaRPr b="1" i="0" sz="1700" u="none" cap="none" strike="noStrike">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dd78c37966_0_1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pic>
        <p:nvPicPr>
          <p:cNvPr id="397" name="Google Shape;397;g1dd78c37966_0_12"/>
          <p:cNvPicPr preferRelativeResize="0"/>
          <p:nvPr/>
        </p:nvPicPr>
        <p:blipFill rotWithShape="1">
          <a:blip r:embed="rId3">
            <a:alphaModFix/>
          </a:blip>
          <a:srcRect b="0" l="0" r="0" t="0"/>
          <a:stretch/>
        </p:blipFill>
        <p:spPr>
          <a:xfrm>
            <a:off x="1924550" y="1324775"/>
            <a:ext cx="5294876" cy="3514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dd78c37966_0_1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¿Para que se utiliza?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Incrementar el tamaño del conjunto de datos:</a:t>
            </a:r>
            <a:r>
              <a:rPr lang="es" sz="1400">
                <a:latin typeface="Montserrat"/>
                <a:ea typeface="Montserrat"/>
                <a:cs typeface="Montserrat"/>
                <a:sym typeface="Montserrat"/>
              </a:rPr>
              <a:t> Indispensable cuando el conjunto de datos es pequeño y cuando es costoso obtener o etiquetar nuevos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Evitar el sobreentrenamiento:</a:t>
            </a:r>
            <a:r>
              <a:rPr lang="es" sz="1400">
                <a:latin typeface="Montserrat"/>
                <a:ea typeface="Montserrat"/>
                <a:cs typeface="Montserrat"/>
                <a:sym typeface="Montserrat"/>
              </a:rPr>
              <a:t> Busca mejorar la capacidad de los modelos de generalizar sobre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Permite balancear las clases del conjunto de datos:</a:t>
            </a:r>
            <a:r>
              <a:rPr lang="es" sz="1400">
                <a:latin typeface="Montserrat"/>
                <a:ea typeface="Montserrat"/>
                <a:cs typeface="Montserrat"/>
                <a:sym typeface="Montserrat"/>
              </a:rPr>
              <a:t> Compensa las variaciones en la distribución de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Mejorar las métricas del modelo:</a:t>
            </a:r>
            <a:r>
              <a:rPr lang="es" sz="1400">
                <a:latin typeface="Montserrat"/>
                <a:ea typeface="Montserrat"/>
                <a:cs typeface="Montserrat"/>
                <a:sym typeface="Montserrat"/>
              </a:rPr>
              <a:t> Enrobustece al modelo frente a variaciones en la distribución de los datos de validación o testeo.</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403" name="Google Shape;403;g1dd78c37966_0_1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404" name="Google Shape;404;g1dd78c37966_0_19"/>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8"/>
          <p:cNvSpPr txBox="1"/>
          <p:nvPr>
            <p:ph type="title"/>
          </p:nvPr>
        </p:nvSpPr>
        <p:spPr>
          <a:xfrm>
            <a:off x="729450" y="593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básicas</a:t>
            </a:r>
            <a:endParaRPr/>
          </a:p>
        </p:txBody>
      </p:sp>
      <p:pic>
        <p:nvPicPr>
          <p:cNvPr id="410" name="Google Shape;410;p38"/>
          <p:cNvPicPr preferRelativeResize="0"/>
          <p:nvPr/>
        </p:nvPicPr>
        <p:blipFill rotWithShape="1">
          <a:blip r:embed="rId3">
            <a:alphaModFix/>
          </a:blip>
          <a:srcRect b="0" l="0" r="0" t="0"/>
          <a:stretch/>
        </p:blipFill>
        <p:spPr>
          <a:xfrm>
            <a:off x="1063025" y="1294000"/>
            <a:ext cx="7106549" cy="3664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9"/>
          <p:cNvSpPr txBox="1"/>
          <p:nvPr>
            <p:ph type="title"/>
          </p:nvPr>
        </p:nvSpPr>
        <p:spPr>
          <a:xfrm>
            <a:off x="588613"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Transformaciones de color</a:t>
            </a:r>
            <a:endParaRPr>
              <a:latin typeface="Montserrat"/>
              <a:ea typeface="Montserrat"/>
              <a:cs typeface="Montserrat"/>
              <a:sym typeface="Montserrat"/>
            </a:endParaRPr>
          </a:p>
        </p:txBody>
      </p:sp>
      <p:pic>
        <p:nvPicPr>
          <p:cNvPr id="416" name="Google Shape;416;p39"/>
          <p:cNvPicPr preferRelativeResize="0"/>
          <p:nvPr/>
        </p:nvPicPr>
        <p:blipFill rotWithShape="1">
          <a:blip r:embed="rId3">
            <a:alphaModFix/>
          </a:blip>
          <a:srcRect b="0" l="0" r="0" t="0"/>
          <a:stretch/>
        </p:blipFill>
        <p:spPr>
          <a:xfrm>
            <a:off x="2721425" y="1137550"/>
            <a:ext cx="3860951" cy="3860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Más Transformaciones</a:t>
            </a:r>
            <a:endParaRPr/>
          </a:p>
        </p:txBody>
      </p:sp>
      <p:pic>
        <p:nvPicPr>
          <p:cNvPr id="422" name="Google Shape;422;p40"/>
          <p:cNvPicPr preferRelativeResize="0"/>
          <p:nvPr/>
        </p:nvPicPr>
        <p:blipFill rotWithShape="1">
          <a:blip r:embed="rId3">
            <a:alphaModFix/>
          </a:blip>
          <a:srcRect b="0" l="0" r="0" t="0"/>
          <a:stretch/>
        </p:blipFill>
        <p:spPr>
          <a:xfrm>
            <a:off x="1662113" y="2299700"/>
            <a:ext cx="5819775" cy="1733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1"/>
          <p:cNvPicPr preferRelativeResize="0"/>
          <p:nvPr/>
        </p:nvPicPr>
        <p:blipFill rotWithShape="1">
          <a:blip r:embed="rId3">
            <a:alphaModFix/>
          </a:blip>
          <a:srcRect b="0" l="0" r="0" t="0"/>
          <a:stretch/>
        </p:blipFill>
        <p:spPr>
          <a:xfrm>
            <a:off x="2988650" y="2143925"/>
            <a:ext cx="3157000" cy="2701350"/>
          </a:xfrm>
          <a:prstGeom prst="rect">
            <a:avLst/>
          </a:prstGeom>
          <a:noFill/>
          <a:ln>
            <a:noFill/>
          </a:ln>
        </p:spPr>
      </p:pic>
      <p:sp>
        <p:nvSpPr>
          <p:cNvPr id="428" name="Google Shape;428;p41"/>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Mezcla de imágenes</a:t>
            </a:r>
            <a:endParaRPr/>
          </a:p>
        </p:txBody>
      </p:sp>
      <p:sp>
        <p:nvSpPr>
          <p:cNvPr id="429" name="Google Shape;429;p41"/>
          <p:cNvSpPr txBox="1"/>
          <p:nvPr/>
        </p:nvSpPr>
        <p:spPr>
          <a:xfrm>
            <a:off x="673625" y="1347250"/>
            <a:ext cx="80712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mezcla de imágenes resulta ser una práctica contraintuitiva desde el punto de vista humano pero hay estudios que demuestran su funcionamiento en la clasificación de imágenes.</a:t>
            </a:r>
            <a:endParaRPr b="0" i="0" sz="1400" u="none" cap="none" strike="noStrike">
              <a:solidFill>
                <a:srgbClr val="000000"/>
              </a:solidFill>
              <a:latin typeface="Montserrat"/>
              <a:ea typeface="Montserrat"/>
              <a:cs typeface="Montserrat"/>
              <a:sym typeface="Montserrat"/>
            </a:endParaRPr>
          </a:p>
        </p:txBody>
      </p:sp>
      <p:sp>
        <p:nvSpPr>
          <p:cNvPr id="430" name="Google Shape;430;p41"/>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Hiroshi Inoue, 2018. Data Augmentation by Pairing Samples for Images Classification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basadas en Deep Learning</a:t>
            </a:r>
            <a:endParaRPr/>
          </a:p>
        </p:txBody>
      </p:sp>
      <p:pic>
        <p:nvPicPr>
          <p:cNvPr id="436" name="Google Shape;436;p42"/>
          <p:cNvPicPr preferRelativeResize="0"/>
          <p:nvPr/>
        </p:nvPicPr>
        <p:blipFill rotWithShape="1">
          <a:blip r:embed="rId3">
            <a:alphaModFix/>
          </a:blip>
          <a:srcRect b="0" l="0" r="0" t="0"/>
          <a:stretch/>
        </p:blipFill>
        <p:spPr>
          <a:xfrm>
            <a:off x="2269238" y="2143100"/>
            <a:ext cx="5061528" cy="2386675"/>
          </a:xfrm>
          <a:prstGeom prst="rect">
            <a:avLst/>
          </a:prstGeom>
          <a:noFill/>
          <a:ln>
            <a:noFill/>
          </a:ln>
        </p:spPr>
      </p:pic>
      <p:sp>
        <p:nvSpPr>
          <p:cNvPr id="437" name="Google Shape;437;p42"/>
          <p:cNvSpPr txBox="1"/>
          <p:nvPr/>
        </p:nvSpPr>
        <p:spPr>
          <a:xfrm>
            <a:off x="727650" y="1360850"/>
            <a:ext cx="81447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posible técnica es utilizar redes neuronales para generar imágenes que formen parte del conjunto de entrenamiento. Utilizando Cycle-GAN se pueden generar imágenes de tomografías realistas.</a:t>
            </a:r>
            <a:endParaRPr b="0" i="0" sz="1400" u="none" cap="none" strike="noStrike">
              <a:solidFill>
                <a:srgbClr val="000000"/>
              </a:solidFill>
              <a:latin typeface="Montserrat"/>
              <a:ea typeface="Montserrat"/>
              <a:cs typeface="Montserrat"/>
              <a:sym typeface="Montserrat"/>
            </a:endParaRPr>
          </a:p>
        </p:txBody>
      </p:sp>
      <p:sp>
        <p:nvSpPr>
          <p:cNvPr id="438" name="Google Shape;438;p42"/>
          <p:cNvSpPr txBox="1"/>
          <p:nvPr/>
        </p:nvSpPr>
        <p:spPr>
          <a:xfrm>
            <a:off x="135900" y="4701850"/>
            <a:ext cx="8872200" cy="515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Sandfort et al., 2019. Data augmentation using generative adversarial networks (CycleGAN) to improve generalizability in CT segmentation tasks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dd78c37966_0_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 las redes neuronales</a:t>
            </a:r>
            <a:endParaRPr/>
          </a:p>
        </p:txBody>
      </p:sp>
      <p:sp>
        <p:nvSpPr>
          <p:cNvPr id="444" name="Google Shape;444;g1dd78c37966_0_5"/>
          <p:cNvSpPr txBox="1"/>
          <p:nvPr/>
        </p:nvSpPr>
        <p:spPr>
          <a:xfrm>
            <a:off x="798600" y="4527900"/>
            <a:ext cx="7546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muchos casos, es factible engañar a este tipo de redes neuronales, obteniendo predicciones erróneas sobre imágenes que, a simple vista, tienen otro contenido.</a:t>
            </a:r>
            <a:endParaRPr b="0" i="0" sz="1400" u="none" cap="none" strike="noStrike">
              <a:solidFill>
                <a:srgbClr val="000000"/>
              </a:solidFill>
              <a:latin typeface="Montserrat"/>
              <a:ea typeface="Montserrat"/>
              <a:cs typeface="Montserrat"/>
              <a:sym typeface="Montserrat"/>
            </a:endParaRPr>
          </a:p>
        </p:txBody>
      </p:sp>
      <p:pic>
        <p:nvPicPr>
          <p:cNvPr id="445" name="Google Shape;445;g1dd78c37966_0_5"/>
          <p:cNvPicPr preferRelativeResize="0"/>
          <p:nvPr/>
        </p:nvPicPr>
        <p:blipFill rotWithShape="1">
          <a:blip r:embed="rId3">
            <a:alphaModFix/>
          </a:blip>
          <a:srcRect b="18058" l="0" r="0" t="19064"/>
          <a:stretch/>
        </p:blipFill>
        <p:spPr>
          <a:xfrm>
            <a:off x="841988" y="1355237"/>
            <a:ext cx="7460024" cy="3127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adversarios</a:t>
            </a:r>
            <a:endParaRPr/>
          </a:p>
        </p:txBody>
      </p:sp>
      <p:sp>
        <p:nvSpPr>
          <p:cNvPr id="451" name="Google Shape;451;p43"/>
          <p:cNvSpPr txBox="1"/>
          <p:nvPr/>
        </p:nvSpPr>
        <p:spPr>
          <a:xfrm>
            <a:off x="869550" y="1379975"/>
            <a:ext cx="75468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entrenamiento adversario puede ayudar a encontrar posibles técnicas de aumentación que ayuden a mejorar los puntos débiles de las redes convolucionales.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Son muy importantes cuando las aplicaciones de estos modelos están relacionadas con identificación de personas, por ejemplo.</a:t>
            </a:r>
            <a:endParaRPr b="0" i="0" sz="1400" u="none" cap="none" strike="noStrike">
              <a:solidFill>
                <a:srgbClr val="000000"/>
              </a:solidFill>
              <a:latin typeface="Montserrat"/>
              <a:ea typeface="Montserrat"/>
              <a:cs typeface="Montserrat"/>
              <a:sym typeface="Montserrat"/>
            </a:endParaRPr>
          </a:p>
        </p:txBody>
      </p:sp>
      <p:pic>
        <p:nvPicPr>
          <p:cNvPr id="452" name="Google Shape;452;p43"/>
          <p:cNvPicPr preferRelativeResize="0"/>
          <p:nvPr/>
        </p:nvPicPr>
        <p:blipFill rotWithShape="1">
          <a:blip r:embed="rId3">
            <a:alphaModFix/>
          </a:blip>
          <a:srcRect b="0" l="0" r="0" t="0"/>
          <a:stretch/>
        </p:blipFill>
        <p:spPr>
          <a:xfrm>
            <a:off x="1899227" y="2936900"/>
            <a:ext cx="5345524" cy="2024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1A1A1A"/>
                </a:solidFill>
                <a:latin typeface="Montserrat"/>
                <a:ea typeface="Montserrat"/>
                <a:cs typeface="Montserrat"/>
                <a:sym typeface="Montserrat"/>
              </a:rPr>
              <a:t>Bibliografía</a:t>
            </a:r>
            <a:endParaRPr b="1" i="0" sz="2600" u="none" cap="none" strike="noStrike">
              <a:solidFill>
                <a:srgbClr val="1A1A1A"/>
              </a:solidFill>
              <a:latin typeface="Montserrat"/>
              <a:ea typeface="Montserrat"/>
              <a:cs typeface="Montserrat"/>
              <a:sym typeface="Montserrat"/>
            </a:endParaRPr>
          </a:p>
        </p:txBody>
      </p:sp>
      <p:sp>
        <p:nvSpPr>
          <p:cNvPr id="110" name="Google Shape;110;p5"/>
          <p:cNvSpPr txBox="1"/>
          <p:nvPr/>
        </p:nvSpPr>
        <p:spPr>
          <a:xfrm>
            <a:off x="729450" y="2078875"/>
            <a:ext cx="82029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Computer Vision: Algorithms and Applications, 2nd ed. : R. Szeliski. </a:t>
            </a:r>
            <a:r>
              <a:rPr b="0" i="0" lang="es" sz="1400" u="sng" cap="none" strike="noStrike">
                <a:solidFill>
                  <a:srgbClr val="1C3678"/>
                </a:solidFill>
                <a:latin typeface="Montserrat"/>
                <a:ea typeface="Montserrat"/>
                <a:cs typeface="Montserrat"/>
                <a:sym typeface="Montserrat"/>
                <a:hlinkClick r:id="rId3">
                  <a:extLst>
                    <a:ext uri="{A12FA001-AC4F-418D-AE19-62706E023703}">
                      <ahyp:hlinkClr val="tx"/>
                    </a:ext>
                  </a:extLst>
                </a:hlinkClick>
              </a:rPr>
              <a:t>Link</a:t>
            </a:r>
            <a:endParaRPr b="0" i="0" sz="1400" u="none" cap="none" strike="noStrike">
              <a:solidFill>
                <a:srgbClr val="595959"/>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Deep Learning: I. Goodfellow, J. Bengio, A. Courville. </a:t>
            </a:r>
            <a:r>
              <a:rPr b="0" i="0" lang="es" sz="1400" u="sng" cap="none" strike="noStrike">
                <a:solidFill>
                  <a:srgbClr val="1C3678"/>
                </a:solidFill>
                <a:latin typeface="Montserrat"/>
                <a:ea typeface="Montserrat"/>
                <a:cs typeface="Montserrat"/>
                <a:sym typeface="Montserrat"/>
                <a:hlinkClick r:id="rId4">
                  <a:extLst>
                    <a:ext uri="{A12FA001-AC4F-418D-AE19-62706E023703}">
                      <ahyp:hlinkClr val="tx"/>
                    </a:ext>
                  </a:extLst>
                </a:hlinkClick>
              </a:rPr>
              <a:t>Link</a:t>
            </a:r>
            <a:endParaRPr b="0" i="0" sz="1400" u="sng" cap="none" strike="noStrike">
              <a:solidFill>
                <a:srgbClr val="1C3678"/>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Dive into Deep Learning: A. Zhang et al. </a:t>
            </a:r>
            <a:r>
              <a:rPr b="0" i="0" lang="es" sz="1400" u="sng" cap="none" strike="noStrike">
                <a:solidFill>
                  <a:srgbClr val="1C3678"/>
                </a:solidFill>
                <a:latin typeface="Montserrat"/>
                <a:ea typeface="Montserrat"/>
                <a:cs typeface="Montserrat"/>
                <a:sym typeface="Montserrat"/>
                <a:hlinkClick r:id="rId5">
                  <a:extLst>
                    <a:ext uri="{A12FA001-AC4F-418D-AE19-62706E023703}">
                      <ahyp:hlinkClr val="tx"/>
                    </a:ext>
                  </a:extLst>
                </a:hlinkClick>
              </a:rPr>
              <a:t>Link</a:t>
            </a:r>
            <a:r>
              <a:rPr b="0" i="0" lang="es" sz="1400" u="none" cap="none" strike="noStrike">
                <a:solidFill>
                  <a:srgbClr val="595959"/>
                </a:solidFill>
                <a:latin typeface="Montserrat"/>
                <a:ea typeface="Montserrat"/>
                <a:cs typeface="Montserrat"/>
                <a:sym typeface="Montserrat"/>
              </a:rPr>
              <a:t> </a:t>
            </a:r>
            <a:endParaRPr b="0" i="0" sz="1400" u="none" cap="none" strike="noStrike">
              <a:solidFill>
                <a:srgbClr val="595959"/>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595959"/>
              </a:buClr>
              <a:buSzPts val="1300"/>
              <a:buFont typeface="Montserrat"/>
              <a:buChar char="●"/>
            </a:pPr>
            <a:r>
              <a:rPr b="0" i="0" lang="es" sz="1400" u="none" cap="none" strike="noStrike">
                <a:solidFill>
                  <a:srgbClr val="595959"/>
                </a:solidFill>
                <a:latin typeface="Montserrat"/>
                <a:ea typeface="Montserrat"/>
                <a:cs typeface="Montserrat"/>
                <a:sym typeface="Montserrat"/>
              </a:rPr>
              <a:t>Papers</a:t>
            </a:r>
            <a:endParaRPr b="0" i="0" sz="1400" u="none" cap="none" strike="noStrike">
              <a:solidFill>
                <a:srgbClr val="595959"/>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rPr b="0" i="0" lang="es" sz="1400" u="none" cap="none" strike="noStrike">
                <a:solidFill>
                  <a:srgbClr val="595959"/>
                </a:solidFill>
                <a:latin typeface="Montserrat"/>
                <a:ea typeface="Montserrat"/>
                <a:cs typeface="Montserrat"/>
                <a:sym typeface="Montserrat"/>
              </a:rPr>
              <a:t>Para profundizar, no es necesaria para las clases.</a:t>
            </a:r>
            <a:endParaRPr b="0" i="0" sz="14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58" name="Google Shape;458;p44"/>
          <p:cNvSpPr txBox="1"/>
          <p:nvPr/>
        </p:nvSpPr>
        <p:spPr>
          <a:xfrm>
            <a:off x="781300" y="1315175"/>
            <a:ext cx="78456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debe tener cuidado con las transformaciones elegidas porque pueden modificar el valor de las etiquetas según sea el conjunto de datos que estamos utilizando.</a:t>
            </a:r>
            <a:endParaRPr b="0" i="0" sz="1400" u="none" cap="none" strike="noStrike">
              <a:solidFill>
                <a:srgbClr val="000000"/>
              </a:solidFill>
              <a:latin typeface="Montserrat"/>
              <a:ea typeface="Montserrat"/>
              <a:cs typeface="Montserrat"/>
              <a:sym typeface="Montserrat"/>
            </a:endParaRPr>
          </a:p>
        </p:txBody>
      </p:sp>
      <p:grpSp>
        <p:nvGrpSpPr>
          <p:cNvPr id="459" name="Google Shape;459;p44"/>
          <p:cNvGrpSpPr/>
          <p:nvPr/>
        </p:nvGrpSpPr>
        <p:grpSpPr>
          <a:xfrm>
            <a:off x="727650" y="2106900"/>
            <a:ext cx="3220175" cy="2342724"/>
            <a:chOff x="727650" y="2106900"/>
            <a:chExt cx="3220175" cy="2342724"/>
          </a:xfrm>
        </p:grpSpPr>
        <p:grpSp>
          <p:nvGrpSpPr>
            <p:cNvPr id="460" name="Google Shape;460;p44"/>
            <p:cNvGrpSpPr/>
            <p:nvPr/>
          </p:nvGrpSpPr>
          <p:grpSpPr>
            <a:xfrm>
              <a:off x="727650" y="2433875"/>
              <a:ext cx="3220175" cy="2015749"/>
              <a:chOff x="727650" y="1805225"/>
              <a:chExt cx="3220175" cy="2015749"/>
            </a:xfrm>
          </p:grpSpPr>
          <p:pic>
            <p:nvPicPr>
              <p:cNvPr id="461" name="Google Shape;461;p44"/>
              <p:cNvPicPr preferRelativeResize="0"/>
              <p:nvPr/>
            </p:nvPicPr>
            <p:blipFill rotWithShape="1">
              <a:blip r:embed="rId3">
                <a:alphaModFix/>
              </a:blip>
              <a:srcRect b="0" l="0" r="0" t="0"/>
              <a:stretch/>
            </p:blipFill>
            <p:spPr>
              <a:xfrm>
                <a:off x="727650" y="2228424"/>
                <a:ext cx="3220175" cy="1592550"/>
              </a:xfrm>
              <a:prstGeom prst="rect">
                <a:avLst/>
              </a:prstGeom>
              <a:noFill/>
              <a:ln>
                <a:noFill/>
              </a:ln>
            </p:spPr>
          </p:pic>
          <p:sp>
            <p:nvSpPr>
              <p:cNvPr id="462" name="Google Shape;462;p44"/>
              <p:cNvSpPr txBox="1"/>
              <p:nvPr/>
            </p:nvSpPr>
            <p:spPr>
              <a:xfrm>
                <a:off x="826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63" name="Google Shape;463;p44"/>
              <p:cNvSpPr txBox="1"/>
              <p:nvPr/>
            </p:nvSpPr>
            <p:spPr>
              <a:xfrm>
                <a:off x="23255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64" name="Google Shape;464;p44"/>
            <p:cNvSpPr txBox="1"/>
            <p:nvPr/>
          </p:nvSpPr>
          <p:spPr>
            <a:xfrm>
              <a:off x="1650888" y="2106900"/>
              <a:ext cx="1373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9</a:t>
              </a:r>
              <a:endParaRPr b="1" i="0" sz="1200" u="none" cap="none" strike="noStrike">
                <a:solidFill>
                  <a:schemeClr val="dk2"/>
                </a:solidFill>
                <a:latin typeface="Montserrat"/>
                <a:ea typeface="Montserrat"/>
                <a:cs typeface="Montserrat"/>
                <a:sym typeface="Montserrat"/>
              </a:endParaRPr>
            </a:p>
          </p:txBody>
        </p:sp>
      </p:grpSp>
      <p:grpSp>
        <p:nvGrpSpPr>
          <p:cNvPr id="465" name="Google Shape;465;p44"/>
          <p:cNvGrpSpPr/>
          <p:nvPr/>
        </p:nvGrpSpPr>
        <p:grpSpPr>
          <a:xfrm>
            <a:off x="4235200" y="2106900"/>
            <a:ext cx="4507750" cy="2337225"/>
            <a:chOff x="4235200" y="2106900"/>
            <a:chExt cx="4507750" cy="2337225"/>
          </a:xfrm>
        </p:grpSpPr>
        <p:grpSp>
          <p:nvGrpSpPr>
            <p:cNvPr id="466" name="Google Shape;466;p44"/>
            <p:cNvGrpSpPr/>
            <p:nvPr/>
          </p:nvGrpSpPr>
          <p:grpSpPr>
            <a:xfrm>
              <a:off x="4235200" y="3045600"/>
              <a:ext cx="4507750" cy="1398525"/>
              <a:chOff x="4425450" y="2859500"/>
              <a:chExt cx="4507750" cy="1398525"/>
            </a:xfrm>
          </p:grpSpPr>
          <p:pic>
            <p:nvPicPr>
              <p:cNvPr id="467" name="Google Shape;467;p44"/>
              <p:cNvPicPr preferRelativeResize="0"/>
              <p:nvPr/>
            </p:nvPicPr>
            <p:blipFill rotWithShape="1">
              <a:blip r:embed="rId4">
                <a:alphaModFix/>
              </a:blip>
              <a:srcRect b="0" l="0" r="49887" t="0"/>
              <a:stretch/>
            </p:blipFill>
            <p:spPr>
              <a:xfrm>
                <a:off x="4425450" y="2859500"/>
                <a:ext cx="2222450" cy="1398525"/>
              </a:xfrm>
              <a:prstGeom prst="rect">
                <a:avLst/>
              </a:prstGeom>
              <a:noFill/>
              <a:ln>
                <a:noFill/>
              </a:ln>
            </p:spPr>
          </p:pic>
          <p:pic>
            <p:nvPicPr>
              <p:cNvPr id="468" name="Google Shape;468;p44"/>
              <p:cNvPicPr preferRelativeResize="0"/>
              <p:nvPr/>
            </p:nvPicPr>
            <p:blipFill rotWithShape="1">
              <a:blip r:embed="rId4">
                <a:alphaModFix/>
              </a:blip>
              <a:srcRect b="24669" l="24147" r="65146" t="54942"/>
              <a:stretch/>
            </p:blipFill>
            <p:spPr>
              <a:xfrm>
                <a:off x="6710750" y="2859500"/>
                <a:ext cx="2222450" cy="1398525"/>
              </a:xfrm>
              <a:prstGeom prst="rect">
                <a:avLst/>
              </a:prstGeom>
              <a:noFill/>
              <a:ln>
                <a:noFill/>
              </a:ln>
            </p:spPr>
          </p:pic>
        </p:grpSp>
        <p:grpSp>
          <p:nvGrpSpPr>
            <p:cNvPr id="469" name="Google Shape;469;p44"/>
            <p:cNvGrpSpPr/>
            <p:nvPr/>
          </p:nvGrpSpPr>
          <p:grpSpPr>
            <a:xfrm>
              <a:off x="4659575" y="2439725"/>
              <a:ext cx="3659000" cy="605875"/>
              <a:chOff x="433575" y="1768750"/>
              <a:chExt cx="3659000" cy="605875"/>
            </a:xfrm>
          </p:grpSpPr>
          <p:sp>
            <p:nvSpPr>
              <p:cNvPr id="470" name="Google Shape;470;p44"/>
              <p:cNvSpPr txBox="1"/>
              <p:nvPr/>
            </p:nvSpPr>
            <p:spPr>
              <a:xfrm>
                <a:off x="433575" y="1768750"/>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71" name="Google Shape;471;p44"/>
              <p:cNvSpPr txBox="1"/>
              <p:nvPr/>
            </p:nvSpPr>
            <p:spPr>
              <a:xfrm>
                <a:off x="2718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72" name="Google Shape;472;p44"/>
            <p:cNvSpPr txBox="1"/>
            <p:nvPr/>
          </p:nvSpPr>
          <p:spPr>
            <a:xfrm>
              <a:off x="5691375" y="2106900"/>
              <a:ext cx="1595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Perro</a:t>
              </a:r>
              <a:endParaRPr b="1" i="0" sz="1200" u="none" cap="none" strike="noStrike">
                <a:solidFill>
                  <a:schemeClr val="dk2"/>
                </a:solidFill>
                <a:latin typeface="Montserrat"/>
                <a:ea typeface="Montserrat"/>
                <a:cs typeface="Montserrat"/>
                <a:sym typeface="Montserrat"/>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78" name="Google Shape;478;p45"/>
          <p:cNvSpPr txBox="1"/>
          <p:nvPr/>
        </p:nvSpPr>
        <p:spPr>
          <a:xfrm>
            <a:off x="350050" y="1241000"/>
            <a:ext cx="85224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Oscurecer mucho la imagen puede hacer que el objeto de interés sea imposible de detectar.</a:t>
            </a:r>
            <a:endParaRPr b="0" i="0" sz="1400" u="none" cap="none" strike="noStrike">
              <a:solidFill>
                <a:srgbClr val="000000"/>
              </a:solidFill>
              <a:latin typeface="Montserrat"/>
              <a:ea typeface="Montserrat"/>
              <a:cs typeface="Montserrat"/>
              <a:sym typeface="Montserrat"/>
            </a:endParaRPr>
          </a:p>
        </p:txBody>
      </p:sp>
      <p:grpSp>
        <p:nvGrpSpPr>
          <p:cNvPr id="479" name="Google Shape;479;p45"/>
          <p:cNvGrpSpPr/>
          <p:nvPr/>
        </p:nvGrpSpPr>
        <p:grpSpPr>
          <a:xfrm>
            <a:off x="1717917" y="1630179"/>
            <a:ext cx="5786648" cy="1393975"/>
            <a:chOff x="868499" y="1930770"/>
            <a:chExt cx="6265997" cy="1547830"/>
          </a:xfrm>
        </p:grpSpPr>
        <p:pic>
          <p:nvPicPr>
            <p:cNvPr id="480" name="Google Shape;480;p45"/>
            <p:cNvPicPr preferRelativeResize="0"/>
            <p:nvPr/>
          </p:nvPicPr>
          <p:blipFill rotWithShape="1">
            <a:blip r:embed="rId3">
              <a:alphaModFix/>
            </a:blip>
            <a:srcRect b="0" l="0" r="0" t="0"/>
            <a:stretch/>
          </p:blipFill>
          <p:spPr>
            <a:xfrm>
              <a:off x="868499" y="1930775"/>
              <a:ext cx="3095650" cy="1547825"/>
            </a:xfrm>
            <a:prstGeom prst="rect">
              <a:avLst/>
            </a:prstGeom>
            <a:noFill/>
            <a:ln>
              <a:noFill/>
            </a:ln>
          </p:spPr>
        </p:pic>
        <p:pic>
          <p:nvPicPr>
            <p:cNvPr id="481" name="Google Shape;481;p45"/>
            <p:cNvPicPr preferRelativeResize="0"/>
            <p:nvPr/>
          </p:nvPicPr>
          <p:blipFill rotWithShape="1">
            <a:blip r:embed="rId4">
              <a:alphaModFix/>
            </a:blip>
            <a:srcRect b="0" l="0" r="0" t="0"/>
            <a:stretch/>
          </p:blipFill>
          <p:spPr>
            <a:xfrm>
              <a:off x="4038862" y="1930770"/>
              <a:ext cx="3095634" cy="1547825"/>
            </a:xfrm>
            <a:prstGeom prst="rect">
              <a:avLst/>
            </a:prstGeom>
            <a:noFill/>
            <a:ln>
              <a:noFill/>
            </a:ln>
          </p:spPr>
        </p:pic>
      </p:grpSp>
      <p:grpSp>
        <p:nvGrpSpPr>
          <p:cNvPr id="482" name="Google Shape;482;p45"/>
          <p:cNvGrpSpPr/>
          <p:nvPr/>
        </p:nvGrpSpPr>
        <p:grpSpPr>
          <a:xfrm>
            <a:off x="2019425" y="3559919"/>
            <a:ext cx="5105150" cy="1547831"/>
            <a:chOff x="4038850" y="3517069"/>
            <a:chExt cx="5105150" cy="1547831"/>
          </a:xfrm>
        </p:grpSpPr>
        <p:pic>
          <p:nvPicPr>
            <p:cNvPr id="483" name="Google Shape;483;p45"/>
            <p:cNvPicPr preferRelativeResize="0"/>
            <p:nvPr/>
          </p:nvPicPr>
          <p:blipFill rotWithShape="1">
            <a:blip r:embed="rId5">
              <a:alphaModFix/>
            </a:blip>
            <a:srcRect b="0" l="0" r="0" t="0"/>
            <a:stretch/>
          </p:blipFill>
          <p:spPr>
            <a:xfrm>
              <a:off x="4038850" y="3517075"/>
              <a:ext cx="2515225" cy="1547825"/>
            </a:xfrm>
            <a:prstGeom prst="rect">
              <a:avLst/>
            </a:prstGeom>
            <a:noFill/>
            <a:ln>
              <a:noFill/>
            </a:ln>
          </p:spPr>
        </p:pic>
        <p:pic>
          <p:nvPicPr>
            <p:cNvPr id="484" name="Google Shape;484;p45"/>
            <p:cNvPicPr preferRelativeResize="0"/>
            <p:nvPr/>
          </p:nvPicPr>
          <p:blipFill rotWithShape="1">
            <a:blip r:embed="rId6">
              <a:alphaModFix/>
            </a:blip>
            <a:srcRect b="0" l="0" r="0" t="0"/>
            <a:stretch/>
          </p:blipFill>
          <p:spPr>
            <a:xfrm>
              <a:off x="6628775" y="3517069"/>
              <a:ext cx="2515225" cy="1547831"/>
            </a:xfrm>
            <a:prstGeom prst="rect">
              <a:avLst/>
            </a:prstGeom>
            <a:noFill/>
            <a:ln>
              <a:noFill/>
            </a:ln>
          </p:spPr>
        </p:pic>
      </p:grpSp>
      <p:sp>
        <p:nvSpPr>
          <p:cNvPr id="485" name="Google Shape;485;p45"/>
          <p:cNvSpPr txBox="1"/>
          <p:nvPr/>
        </p:nvSpPr>
        <p:spPr>
          <a:xfrm>
            <a:off x="310800" y="3091938"/>
            <a:ext cx="8522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Algunos objetos están muy caracterizados por un color particular.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6"/>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Otras precauciones a tener en cuenta…</a:t>
            </a:r>
            <a:endParaRPr>
              <a:latin typeface="Montserrat"/>
              <a:ea typeface="Montserrat"/>
              <a:cs typeface="Montserrat"/>
              <a:sym typeface="Montserrat"/>
            </a:endParaRPr>
          </a:p>
        </p:txBody>
      </p:sp>
      <p:sp>
        <p:nvSpPr>
          <p:cNvPr id="491" name="Google Shape;491;p46"/>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Si nuestro dataset original contiene biases, podemos llegar a </a:t>
            </a:r>
            <a:r>
              <a:rPr b="1" lang="es" sz="1400">
                <a:latin typeface="Montserrat"/>
                <a:ea typeface="Montserrat"/>
                <a:cs typeface="Montserrat"/>
                <a:sym typeface="Montserrat"/>
              </a:rPr>
              <a:t>arrastrar dichos biases</a:t>
            </a:r>
            <a:r>
              <a:rPr lang="es" sz="1400">
                <a:latin typeface="Montserrat"/>
                <a:ea typeface="Montserrat"/>
                <a:cs typeface="Montserrat"/>
                <a:sym typeface="Montserrat"/>
              </a:rPr>
              <a:t> con las modificaciones implementadas.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Las mejores transformaciones serán aquellas que </a:t>
            </a:r>
            <a:r>
              <a:rPr b="1" lang="es" sz="1400">
                <a:latin typeface="Montserrat"/>
                <a:ea typeface="Montserrat"/>
                <a:cs typeface="Montserrat"/>
                <a:sym typeface="Montserrat"/>
              </a:rPr>
              <a:t>modifiquen características que no queremos que nuestro modelo aprenda</a:t>
            </a:r>
            <a:r>
              <a:rPr lang="es" sz="1400">
                <a:latin typeface="Montserrat"/>
                <a:ea typeface="Montserrat"/>
                <a:cs typeface="Montserrat"/>
                <a:sym typeface="Montserrat"/>
              </a:rPr>
              <a:t>, pero hay que tener cuidado de no romper las etiquetas.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 general, utilizar Data Augmentation hace que el </a:t>
            </a:r>
            <a:r>
              <a:rPr b="1" lang="es" sz="1400">
                <a:latin typeface="Montserrat"/>
                <a:ea typeface="Montserrat"/>
                <a:cs typeface="Montserrat"/>
                <a:sym typeface="Montserrat"/>
              </a:rPr>
              <a:t>entrenamiento sea más lento </a:t>
            </a:r>
            <a:r>
              <a:rPr lang="es" sz="1400">
                <a:latin typeface="Montserrat"/>
                <a:ea typeface="Montserrat"/>
                <a:cs typeface="Montserrat"/>
                <a:sym typeface="Montserrat"/>
              </a:rPr>
              <a:t>dado que nuestro dataset es más grande. Por lo tanto, siempre se recomienda </a:t>
            </a:r>
            <a:r>
              <a:rPr b="1" lang="es" sz="1400">
                <a:latin typeface="Montserrat"/>
                <a:ea typeface="Montserrat"/>
                <a:cs typeface="Montserrat"/>
                <a:sym typeface="Montserrat"/>
              </a:rPr>
              <a:t>aumentar las iteraciones de entrenamiento</a:t>
            </a:r>
            <a:r>
              <a:rPr lang="es" sz="1400">
                <a:latin typeface="Montserrat"/>
                <a:ea typeface="Montserrat"/>
                <a:cs typeface="Montserrat"/>
                <a:sym typeface="Montserrat"/>
              </a:rPr>
              <a:t> cuando se utilizan este tipo de técnicas.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Además, algunos métodos de Data Augmentation presentan un </a:t>
            </a:r>
            <a:r>
              <a:rPr b="1" lang="es" sz="1400">
                <a:latin typeface="Montserrat"/>
                <a:ea typeface="Montserrat"/>
                <a:cs typeface="Montserrat"/>
                <a:sym typeface="Montserrat"/>
              </a:rPr>
              <a:t>tiempo de cómputo considerable</a:t>
            </a:r>
            <a:r>
              <a:rPr lang="es" sz="1400">
                <a:latin typeface="Montserrat"/>
                <a:ea typeface="Montserrat"/>
                <a:cs typeface="Montserrat"/>
                <a:sym typeface="Montserrat"/>
              </a:rPr>
              <a:t>, enlenteciendo aún más dicho entrenamiento.</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Utilizar métodos de Data Augmentation basados en Deep Learning </a:t>
            </a:r>
            <a:r>
              <a:rPr b="1" lang="es" sz="1400">
                <a:latin typeface="Montserrat"/>
                <a:ea typeface="Montserrat"/>
                <a:cs typeface="Montserrat"/>
                <a:sym typeface="Montserrat"/>
              </a:rPr>
              <a:t>requiere un trabajo extra de generación y evaluación de dichos modelos</a:t>
            </a:r>
            <a:r>
              <a:rPr lang="es" sz="1400">
                <a:latin typeface="Montserrat"/>
                <a:ea typeface="Montserrat"/>
                <a:cs typeface="Montserrat"/>
                <a:sym typeface="Montserrat"/>
              </a:rPr>
              <a:t>.</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dd78c37966_0_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497" name="Google Shape;497;g1dd78c37966_0_44"/>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Online y Offline Data Augmentation </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implementación de Data Augmentation, sobre los datos de entrenamiento, suele hacerse de dos formas: </a:t>
            </a:r>
            <a:r>
              <a:rPr b="1" lang="es" sz="1400">
                <a:latin typeface="Montserrat"/>
                <a:ea typeface="Montserrat"/>
                <a:cs typeface="Montserrat"/>
                <a:sym typeface="Montserrat"/>
              </a:rPr>
              <a:t>online</a:t>
            </a:r>
            <a:r>
              <a:rPr lang="es" sz="1400">
                <a:latin typeface="Montserrat"/>
                <a:ea typeface="Montserrat"/>
                <a:cs typeface="Montserrat"/>
                <a:sym typeface="Montserrat"/>
              </a:rPr>
              <a:t> u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 el dataset de entrenamiento se incrementa generando nuevos archivos, ya sea transformados o sintéticos, que se almacenan junto con los originales. Aporta mayor velocidad durante el entrenamiento.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online</a:t>
            </a:r>
            <a:r>
              <a:rPr lang="es" sz="1400">
                <a:latin typeface="Montserrat"/>
                <a:ea typeface="Montserrat"/>
                <a:cs typeface="Montserrat"/>
                <a:sym typeface="Montserrat"/>
              </a:rPr>
              <a:t> augmentation, las transformaciones se van aplicando de forma aleatoria sobre los datos de cada batch durante el proceso de entrenamiento. Este método resulta conveniente cuando la cantidad de datos es demasiado grande, o el espacio de almacenamiento de los mismos es limitado.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lang="es" sz="1400">
                <a:latin typeface="Montserrat"/>
                <a:ea typeface="Montserrat"/>
                <a:cs typeface="Montserrat"/>
                <a:sym typeface="Montserrat"/>
              </a:rPr>
              <a:t>Estas implementaciones no son excluyentes!</a:t>
            </a:r>
            <a:endParaRPr b="1"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dd78c37966_0_4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503" name="Google Shape;503;g1dd78c37966_0_4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Test Time Augmentation (TTA)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Es una técnica utilizada sobre el </a:t>
            </a:r>
            <a:r>
              <a:rPr b="1" lang="es" sz="1400">
                <a:latin typeface="Montserrat"/>
                <a:ea typeface="Montserrat"/>
                <a:cs typeface="Montserrat"/>
                <a:sym typeface="Montserrat"/>
              </a:rPr>
              <a:t>conjunto de testeo</a:t>
            </a:r>
            <a:r>
              <a:rPr lang="es" sz="1400">
                <a:latin typeface="Montserrat"/>
                <a:ea typeface="Montserrat"/>
                <a:cs typeface="Montserrat"/>
                <a:sym typeface="Montserrat"/>
              </a:rPr>
              <a:t> para medir y mejorar la performance del modelo. Consiste en realizar transformaciones sobre dichas imágenes y promediar las predicciones realizadas sobre las diferentes versiones de cada una para formar la predicción final.</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No se suelen utilizar transformaciones muy complejas: rotación, recorte, cambio de escala, cambio de colores.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Se puede interpretar como un ensemble de modelos pero del lado de los datos.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principal desventaja es que agrega más tiempo de procesamiento a cada inferencia.</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u="sng">
                <a:solidFill>
                  <a:schemeClr val="hlink"/>
                </a:solidFill>
                <a:latin typeface="Montserrat"/>
                <a:ea typeface="Montserrat"/>
                <a:cs typeface="Montserrat"/>
                <a:sym typeface="Montserrat"/>
                <a:hlinkClick r:id="rId3"/>
              </a:rPr>
              <a:t>https://stepup.ai/test_time_data_augmentation/</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7"/>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509" name="Google Shape;509;p47"/>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de red neuronal aplicando técnicas de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Comparación de librerías para aplicar Data Augmentation.</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4"/>
              </a:rPr>
              <a:t>Link a Colab</a:t>
            </a:r>
            <a:r>
              <a:rPr b="1" lang="es" sz="2800">
                <a:solidFill>
                  <a:srgbClr val="4A86E8"/>
                </a:solidFill>
                <a:latin typeface="Montserrat"/>
                <a:ea typeface="Montserrat"/>
                <a:cs typeface="Montserrat"/>
                <a:sym typeface="Montserrat"/>
              </a:rPr>
              <a:t>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dd78c37966_0_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Tensorboard</a:t>
            </a:r>
            <a:endParaRPr>
              <a:latin typeface="Montserrat"/>
              <a:ea typeface="Montserrat"/>
              <a:cs typeface="Montserrat"/>
              <a:sym typeface="Montserrat"/>
            </a:endParaRPr>
          </a:p>
        </p:txBody>
      </p:sp>
      <p:sp>
        <p:nvSpPr>
          <p:cNvPr id="515" name="Google Shape;515;g1dd78c37966_0_0"/>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u="sng">
                <a:solidFill>
                  <a:schemeClr val="hlink"/>
                </a:solidFill>
                <a:latin typeface="Montserrat"/>
                <a:ea typeface="Montserrat"/>
                <a:cs typeface="Montserrat"/>
                <a:sym typeface="Montserrat"/>
                <a:hlinkClick r:id="rId3"/>
              </a:rPr>
              <a:t>Tensorboard</a:t>
            </a:r>
            <a:r>
              <a:rPr lang="es" sz="1400">
                <a:latin typeface="Montserrat"/>
                <a:ea typeface="Montserrat"/>
                <a:cs typeface="Montserrat"/>
                <a:sym typeface="Montserrat"/>
              </a:rPr>
              <a:t> es una herramienta de visualización de experimentos y modelos de deep learning.</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se puede hacer?</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Permite hacer un seguimiento de métricas como loss y accuracy, ver un grafo de la red neuronal, registrar resultados de los modelos, ver desviaciones en la distribución de los pesos, entre otras.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Ventajas y desventajas</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Fácil de usar de forma personal o en equipos pequeños.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permite versionar los datos y modelos.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u="sng">
                <a:solidFill>
                  <a:schemeClr val="hlink"/>
                </a:solidFill>
                <a:latin typeface="Montserrat"/>
                <a:ea typeface="Montserrat"/>
                <a:cs typeface="Montserrat"/>
                <a:sym typeface="Montserrat"/>
                <a:hlinkClick r:id="rId4"/>
              </a:rPr>
              <a:t>tensorboard.dev</a:t>
            </a:r>
            <a:r>
              <a:rPr lang="es" sz="1400">
                <a:latin typeface="Montserrat"/>
                <a:ea typeface="Montserrat"/>
                <a:cs typeface="Montserrat"/>
                <a:sym typeface="Montserrat"/>
              </a:rPr>
              <a:t> para almacenar y visualizar los experimentos en la nube.</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escala bien cuando hay millones de datos.</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dda64e0e74_0_0"/>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Ejercicio </a:t>
            </a:r>
            <a:endParaRPr sz="2800">
              <a:latin typeface="Montserrat"/>
              <a:ea typeface="Montserrat"/>
              <a:cs typeface="Montserrat"/>
              <a:sym typeface="Montserrat"/>
            </a:endParaRPr>
          </a:p>
        </p:txBody>
      </p:sp>
      <p:sp>
        <p:nvSpPr>
          <p:cNvPr id="521" name="Google Shape;521;g1dda64e0e74_0_0"/>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sobre dataset de manos - efectos del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000">
              <a:solidFill>
                <a:schemeClr val="dk2"/>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27" name="Google Shape;527;p48"/>
          <p:cNvSpPr txBox="1"/>
          <p:nvPr/>
        </p:nvSpPr>
        <p:spPr>
          <a:xfrm>
            <a:off x="675748" y="596050"/>
            <a:ext cx="6452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Encuesta de clase</a:t>
            </a:r>
            <a:endParaRPr b="1" i="0" sz="2800" u="none" cap="none" strike="noStrike">
              <a:solidFill>
                <a:srgbClr val="1A1A1A"/>
              </a:solidFill>
              <a:latin typeface="Montserrat"/>
              <a:ea typeface="Montserrat"/>
              <a:cs typeface="Montserrat"/>
              <a:sym typeface="Montserrat"/>
            </a:endParaRPr>
          </a:p>
        </p:txBody>
      </p:sp>
      <p:sp>
        <p:nvSpPr>
          <p:cNvPr id="528" name="Google Shape;528;p48"/>
          <p:cNvSpPr txBox="1"/>
          <p:nvPr/>
        </p:nvSpPr>
        <p:spPr>
          <a:xfrm>
            <a:off x="703200" y="1384425"/>
            <a:ext cx="8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29" name="Google Shape;529;p48"/>
          <p:cNvSpPr txBox="1"/>
          <p:nvPr/>
        </p:nvSpPr>
        <p:spPr>
          <a:xfrm>
            <a:off x="752700" y="1492200"/>
            <a:ext cx="61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rgbClr val="1A1A1A"/>
                </a:solidFill>
                <a:latin typeface="Montserrat"/>
                <a:ea typeface="Montserrat"/>
                <a:cs typeface="Montserrat"/>
                <a:sym typeface="Montserrat"/>
                <a:hlinkClick r:id="rId3">
                  <a:extLst>
                    <a:ext uri="{A12FA001-AC4F-418D-AE19-62706E023703}">
                      <ahyp:hlinkClr val="tx"/>
                    </a:ext>
                  </a:extLst>
                </a:hlinkClick>
              </a:rPr>
              <a:t>link</a:t>
            </a:r>
            <a:r>
              <a:rPr b="0" i="0" lang="es" sz="1400" u="none" cap="none" strike="noStrike">
                <a:solidFill>
                  <a:srgbClr val="1A1A1A"/>
                </a:solidFill>
                <a:latin typeface="Montserrat"/>
                <a:ea typeface="Montserrat"/>
                <a:cs typeface="Montserrat"/>
                <a:sym typeface="Montserrat"/>
              </a:rPr>
              <a:t> </a:t>
            </a:r>
            <a:endParaRPr b="0" i="0" sz="1400" u="none" cap="none" strike="noStrike">
              <a:solidFill>
                <a:srgbClr val="1A1A1A"/>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6" name="Google Shape;116;p6"/>
          <p:cNvSpPr txBox="1"/>
          <p:nvPr>
            <p:ph idx="1" type="body"/>
          </p:nvPr>
        </p:nvSpPr>
        <p:spPr>
          <a:xfrm>
            <a:off x="727650" y="1263675"/>
            <a:ext cx="7688700" cy="369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AlexNet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VGGNet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Data Augmentation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 en Pytorch.</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7"/>
          <p:cNvSpPr txBox="1"/>
          <p:nvPr>
            <p:ph idx="1" type="body"/>
          </p:nvPr>
        </p:nvSpPr>
        <p:spPr>
          <a:xfrm>
            <a:off x="467225" y="1286550"/>
            <a:ext cx="8347500" cy="9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7"/>
          <p:cNvGrpSpPr/>
          <p:nvPr/>
        </p:nvGrpSpPr>
        <p:grpSpPr>
          <a:xfrm>
            <a:off x="660788" y="1934545"/>
            <a:ext cx="7822424" cy="2453955"/>
            <a:chOff x="467226" y="2211870"/>
            <a:chExt cx="7822424" cy="2453955"/>
          </a:xfrm>
        </p:grpSpPr>
        <p:pic>
          <p:nvPicPr>
            <p:cNvPr id="124" name="Google Shape;124;p7"/>
            <p:cNvPicPr preferRelativeResize="0"/>
            <p:nvPr/>
          </p:nvPicPr>
          <p:blipFill rotWithShape="1">
            <a:blip r:embed="rId3">
              <a:alphaModFix/>
            </a:blip>
            <a:srcRect b="0" l="0" r="0" t="0"/>
            <a:stretch/>
          </p:blipFill>
          <p:spPr>
            <a:xfrm flipH="1">
              <a:off x="467226" y="3467800"/>
              <a:ext cx="1198025" cy="1198025"/>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647825" y="2211875"/>
              <a:ext cx="836824" cy="1198025"/>
            </a:xfrm>
            <a:prstGeom prst="rect">
              <a:avLst/>
            </a:prstGeom>
            <a:noFill/>
            <a:ln>
              <a:noFill/>
            </a:ln>
          </p:spPr>
        </p:pic>
        <p:pic>
          <p:nvPicPr>
            <p:cNvPr id="126" name="Google Shape;126;p7"/>
            <p:cNvPicPr preferRelativeResize="0"/>
            <p:nvPr/>
          </p:nvPicPr>
          <p:blipFill rotWithShape="1">
            <a:blip r:embed="rId5">
              <a:alphaModFix/>
            </a:blip>
            <a:srcRect b="0" l="0" r="0" t="0"/>
            <a:stretch/>
          </p:blipFill>
          <p:spPr>
            <a:xfrm>
              <a:off x="2054575" y="2211870"/>
              <a:ext cx="4885051" cy="2362800"/>
            </a:xfrm>
            <a:prstGeom prst="rect">
              <a:avLst/>
            </a:prstGeom>
            <a:noFill/>
            <a:ln>
              <a:noFill/>
            </a:ln>
          </p:spPr>
        </p:pic>
        <p:cxnSp>
          <p:nvCxnSpPr>
            <p:cNvPr id="127" name="Google Shape;127;p7"/>
            <p:cNvCxnSpPr/>
            <p:nvPr/>
          </p:nvCxnSpPr>
          <p:spPr>
            <a:xfrm>
              <a:off x="1651375" y="3001170"/>
              <a:ext cx="405300" cy="154500"/>
            </a:xfrm>
            <a:prstGeom prst="straightConnector1">
              <a:avLst/>
            </a:prstGeom>
            <a:noFill/>
            <a:ln cap="flat" cmpd="sng" w="9525">
              <a:solidFill>
                <a:schemeClr val="dk2"/>
              </a:solidFill>
              <a:prstDash val="solid"/>
              <a:round/>
              <a:headEnd len="sm" w="sm" type="none"/>
              <a:tailEnd len="med" w="med" type="triangle"/>
            </a:ln>
          </p:spPr>
        </p:cxnSp>
        <p:cxnSp>
          <p:nvCxnSpPr>
            <p:cNvPr id="128" name="Google Shape;128;p7"/>
            <p:cNvCxnSpPr/>
            <p:nvPr/>
          </p:nvCxnSpPr>
          <p:spPr>
            <a:xfrm>
              <a:off x="6856925" y="3268325"/>
              <a:ext cx="5694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7"/>
            <p:cNvSpPr txBox="1"/>
            <p:nvPr/>
          </p:nvSpPr>
          <p:spPr>
            <a:xfrm>
              <a:off x="7569950" y="3155675"/>
              <a:ext cx="719700" cy="2253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pájaro</a:t>
              </a:r>
              <a:endParaRPr b="0" i="0" sz="1400" u="none" cap="none" strike="noStrike">
                <a:solidFill>
                  <a:srgbClr val="000000"/>
                </a:solidFill>
                <a:latin typeface="Lato"/>
                <a:ea typeface="Lato"/>
                <a:cs typeface="Lato"/>
                <a:sym typeface="Lato"/>
              </a:endParaRPr>
            </a:p>
          </p:txBody>
        </p:sp>
      </p:grpSp>
      <p:sp>
        <p:nvSpPr>
          <p:cNvPr id="130" name="Google Shape;130;p7"/>
          <p:cNvSpPr txBox="1"/>
          <p:nvPr>
            <p:ph idx="1" type="body"/>
          </p:nvPr>
        </p:nvSpPr>
        <p:spPr>
          <a:xfrm>
            <a:off x="595000" y="4388500"/>
            <a:ext cx="8193300" cy="3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8"/>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8"/>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38" name="Google Shape;138;p8"/>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39" name="Google Shape;139;p8"/>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a:t>
            </a:r>
            <a:r>
              <a:rPr lang="es" u="sng">
                <a:solidFill>
                  <a:schemeClr val="hlink"/>
                </a:solidFill>
                <a:latin typeface="Montserrat"/>
                <a:ea typeface="Montserrat"/>
                <a:cs typeface="Montserrat"/>
                <a:sym typeface="Montserrat"/>
                <a:hlinkClick r:id="rId5"/>
              </a:rPr>
              <a:t>Open Images</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9"/>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46" name="Google Shape;146;p9"/>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las dos anteriores.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47" name="Google Shape;147;p9"/>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